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143500" cx="9144000"/>
  <p:notesSz cx="6858000" cy="9144000"/>
  <p:embeddedFontLst>
    <p:embeddedFont>
      <p:font typeface="Raleway"/>
      <p:regular r:id="rId56"/>
      <p:bold r:id="rId57"/>
      <p:italic r:id="rId58"/>
      <p:boldItalic r:id="rId59"/>
    </p:embeddedFont>
    <p:embeddedFont>
      <p:font typeface="Lato"/>
      <p:regular r:id="rId60"/>
      <p:bold r:id="rId61"/>
      <p:italic r:id="rId62"/>
      <p:boldItalic r:id="rId63"/>
    </p:embeddedFont>
    <p:embeddedFont>
      <p:font typeface="Montserrat"/>
      <p:regular r:id="rId64"/>
      <p:bold r:id="rId65"/>
      <p:italic r:id="rId66"/>
      <p:boldItalic r:id="rId67"/>
    </p:embeddedFont>
    <p:embeddedFont>
      <p:font typeface="Montserrat Medium"/>
      <p:regular r:id="rId68"/>
      <p:bold r:id="rId69"/>
      <p:italic r:id="rId70"/>
      <p:boldItalic r:id="rId71"/>
    </p:embeddedFont>
    <p:embeddedFont>
      <p:font typeface="Montserrat ExtraBold"/>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861C66-F1C8-4D92-A7C8-CDD0F6848F18}">
  <a:tblStyle styleId="{32861C66-F1C8-4D92-A7C8-CDD0F6848F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ExtraBold-boldItalic.fntdata"/><Relationship Id="rId72" Type="http://schemas.openxmlformats.org/officeDocument/2006/relationships/font" Target="fonts/MontserratExtraBold-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MontserratMedium-boldItalic.fntdata"/><Relationship Id="rId70" Type="http://schemas.openxmlformats.org/officeDocument/2006/relationships/font" Target="fonts/Montserrat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2.xml"/><Relationship Id="rId64" Type="http://schemas.openxmlformats.org/officeDocument/2006/relationships/font" Target="fonts/Montserrat-regular.fntdata"/><Relationship Id="rId63" Type="http://schemas.openxmlformats.org/officeDocument/2006/relationships/font" Target="fonts/Lato-boldItalic.fntdata"/><Relationship Id="rId22" Type="http://schemas.openxmlformats.org/officeDocument/2006/relationships/slide" Target="slides/slide14.xml"/><Relationship Id="rId66" Type="http://schemas.openxmlformats.org/officeDocument/2006/relationships/font" Target="fonts/Montserrat-italic.fntdata"/><Relationship Id="rId21" Type="http://schemas.openxmlformats.org/officeDocument/2006/relationships/slide" Target="slides/slide13.xml"/><Relationship Id="rId65" Type="http://schemas.openxmlformats.org/officeDocument/2006/relationships/font" Target="fonts/Montserrat-bold.fntdata"/><Relationship Id="rId24" Type="http://schemas.openxmlformats.org/officeDocument/2006/relationships/slide" Target="slides/slide16.xml"/><Relationship Id="rId68" Type="http://schemas.openxmlformats.org/officeDocument/2006/relationships/font" Target="fonts/MontserratMedium-regular.fntdata"/><Relationship Id="rId23" Type="http://schemas.openxmlformats.org/officeDocument/2006/relationships/slide" Target="slides/slide15.xml"/><Relationship Id="rId67" Type="http://schemas.openxmlformats.org/officeDocument/2006/relationships/font" Target="fonts/Montserrat-boldItalic.fntdata"/><Relationship Id="rId60" Type="http://schemas.openxmlformats.org/officeDocument/2006/relationships/font" Target="fonts/Lato-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aleway-bold.fntdata"/><Relationship Id="rId12" Type="http://schemas.openxmlformats.org/officeDocument/2006/relationships/slide" Target="slides/slide4.xml"/><Relationship Id="rId56" Type="http://schemas.openxmlformats.org/officeDocument/2006/relationships/font" Target="fonts/Raleway-regular.fntdata"/><Relationship Id="rId15" Type="http://schemas.openxmlformats.org/officeDocument/2006/relationships/slide" Target="slides/slide7.xml"/><Relationship Id="rId59" Type="http://schemas.openxmlformats.org/officeDocument/2006/relationships/font" Target="fonts/Raleway-boldItalic.fntdata"/><Relationship Id="rId14" Type="http://schemas.openxmlformats.org/officeDocument/2006/relationships/slide" Target="slides/slide6.xml"/><Relationship Id="rId58" Type="http://schemas.openxmlformats.org/officeDocument/2006/relationships/font" Target="fonts/Raleway-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ee558a514_1_10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4" name="Google Shape;234;g35ee558a514_1_10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235" name="Google Shape;235;g35ee558a514_1_10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5ee558a514_1_10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35ee558a514_1_10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8" name="Google Shape;238;g35ee558a514_1_10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630e19918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7" name="Google Shape;427;g34630e19918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428" name="Google Shape;428;g34630e19918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34630e19918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34630e19918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1" name="Google Shape;431;g34630e19918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aedfd8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aedfd8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aedfd856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aedfd856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aedfd856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aedfd856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4aedfd856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4aedfd856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aedfd856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4aedfd856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4aedfd856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4aedfd856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aedfd856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aedfd856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af17b8a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4af17b8a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4aedfd856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4aedfd856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8c831c48c_0_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5" name="Google Shape;265;g338c831c48c_0_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266" name="Google Shape;266;g338c831c48c_0_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338c831c48c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38c831c48c_0_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9" name="Google Shape;269;g338c831c48c_0_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4af17b8af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4af17b8af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4b9c50895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4b9c50895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b9c50895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b9c50895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4b9c50895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4b9c50895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4b9c50895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4b9c50895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4b9c508951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4b9c508951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4b9c508951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4b9c508951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4b9c508951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4b9c508951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4b9c508951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4b9c508951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b9c508951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b9c50895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8c831c48c_0_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4" name="Google Shape;284;g338c831c48c_0_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285" name="Google Shape;285;g338c831c48c_0_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38c831c48c_0_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38c831c48c_0_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8" name="Google Shape;288;g338c831c48c_0_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4b9c508951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4b9c508951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b9c508951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b9c508951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4f071eea53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73" name="Google Shape;773;g34f071eea53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774" name="Google Shape;774;g34f071eea53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34f071eea53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g34f071eea53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77" name="Google Shape;777;g34f071eea53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4f071eea5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4f071eea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4f071eea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4f071eea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4f071eea5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4f071eea5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4f071eea5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4f071eea5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4f071eea5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4f071eea5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4f071eea5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4f071eea5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4f071eea5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4f071eea5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8c831c48c_0_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3" name="Google Shape;303;g338c831c48c_0_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304" name="Google Shape;304;g338c831c48c_0_4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338c831c48c_0_4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38c831c48c_0_4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7" name="Google Shape;307;g338c831c48c_0_4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4f071eea5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4f071eea5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f071eea5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f071eea5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f071eea5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f071eea5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4f071eea5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4f071eea5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4f071eea5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4f071eea5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f071eea5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f071eea5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f071eea5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f071eea5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3884c9b2f5_0_2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00" name="Google Shape;1000;g33884c9b2f5_0_2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1001" name="Google Shape;1001;g33884c9b2f5_0_21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33884c9b2f5_0_21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33884c9b2f5_0_21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04" name="Google Shape;1004;g33884c9b2f5_0_21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069854646_1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2" name="Google Shape;322;g34069854646_1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323" name="Google Shape;323;g34069854646_1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34069854646_1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34069854646_1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6" name="Google Shape;326;g34069854646_1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069854646_1_9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3" name="Google Shape;343;g34069854646_1_9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344" name="Google Shape;344;g34069854646_1_9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4069854646_1_9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34069854646_1_9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47" name="Google Shape;347;g34069854646_1_9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069854646_1_1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4" name="Google Shape;364;g34069854646_1_1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365" name="Google Shape;365;g34069854646_1_12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34069854646_1_12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34069854646_1_12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8" name="Google Shape;368;g34069854646_1_12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4069854646_1_1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85" name="Google Shape;385;g34069854646_1_1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386" name="Google Shape;386;g34069854646_1_14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34069854646_1_14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34069854646_1_14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89" name="Google Shape;389;g34069854646_1_14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069854646_1_16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6" name="Google Shape;406;g34069854646_1_16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1.7.2013</a:t>
            </a:r>
            <a:endParaRPr/>
          </a:p>
        </p:txBody>
      </p:sp>
      <p:sp>
        <p:nvSpPr>
          <p:cNvPr id="407" name="Google Shape;407;g34069854646_1_16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4069854646_1_16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34069854646_1_16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0" name="Google Shape;410;g34069854646_1_16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id"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0" name="Google Shape;90;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1" name="Google Shape;91;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4" name="Google Shape;94;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95" name="Google Shape;95;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 name="Google Shape;96;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0" name="Google Shape;100;p16"/>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01" name="Google Shape;101;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 name="Google Shape;102;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3" name="Google Shape;103;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6" name="Google Shape;106;p17"/>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07" name="Google Shape;107;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2" name="Google Shape;112;p18"/>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3" name="Google Shape;113;p18"/>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4" name="Google Shape;114;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 name="Shape 117"/>
        <p:cNvGrpSpPr/>
        <p:nvPr/>
      </p:nvGrpSpPr>
      <p:grpSpPr>
        <a:xfrm>
          <a:off x="0" y="0"/>
          <a:ext cx="0" cy="0"/>
          <a:chOff x="0" y="0"/>
          <a:chExt cx="0" cy="0"/>
        </a:xfrm>
      </p:grpSpPr>
      <p:sp>
        <p:nvSpPr>
          <p:cNvPr id="118" name="Google Shape;118;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9" name="Google Shape;119;p19"/>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0" name="Google Shape;120;p19"/>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1" name="Google Shape;121;p19"/>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2" name="Google Shape;122;p19"/>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3" name="Google Shape;123;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5" name="Google Shape;125;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8" name="Google Shape;128;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9" name="Google Shape;129;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0" name="Google Shape;130;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3" name="Google Shape;133;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34" name="Google Shape;134;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35" name="Google Shape;135;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6" name="Google Shape;136;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7" name="Google Shape;137;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0" name="Google Shape;140;p22"/>
          <p:cNvSpPr/>
          <p:nvPr>
            <p:ph idx="2" type="pic"/>
          </p:nvPr>
        </p:nvSpPr>
        <p:spPr>
          <a:xfrm>
            <a:off x="896144" y="306388"/>
            <a:ext cx="2743200" cy="2057400"/>
          </a:xfrm>
          <a:prstGeom prst="rect">
            <a:avLst/>
          </a:prstGeom>
          <a:noFill/>
          <a:ln>
            <a:noFill/>
          </a:ln>
        </p:spPr>
      </p:sp>
      <p:sp>
        <p:nvSpPr>
          <p:cNvPr id="141" name="Google Shape;141;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42" name="Google Shape;142;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5" name="Shape 145"/>
        <p:cNvGrpSpPr/>
        <p:nvPr/>
      </p:nvGrpSpPr>
      <p:grpSpPr>
        <a:xfrm>
          <a:off x="0" y="0"/>
          <a:ext cx="0" cy="0"/>
          <a:chOff x="0" y="0"/>
          <a:chExt cx="0" cy="0"/>
        </a:xfrm>
      </p:grpSpPr>
      <p:sp>
        <p:nvSpPr>
          <p:cNvPr id="146" name="Google Shape;146;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7" name="Google Shape;147;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8" name="Google Shape;148;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9" name="Google Shape;149;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0" name="Google Shape;150;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 name="Shape 151"/>
        <p:cNvGrpSpPr/>
        <p:nvPr/>
      </p:nvGrpSpPr>
      <p:grpSpPr>
        <a:xfrm>
          <a:off x="0" y="0"/>
          <a:ext cx="0" cy="0"/>
          <a:chOff x="0" y="0"/>
          <a:chExt cx="0" cy="0"/>
        </a:xfrm>
      </p:grpSpPr>
      <p:sp>
        <p:nvSpPr>
          <p:cNvPr id="152" name="Google Shape;152;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3" name="Google Shape;153;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54" name="Google Shape;154;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5" name="Google Shape;155;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6" name="Google Shape;156;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2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5" name="Google Shape;165;p2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6" name="Google Shape;166;p2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7" name="Shape 167"/>
        <p:cNvGrpSpPr/>
        <p:nvPr/>
      </p:nvGrpSpPr>
      <p:grpSpPr>
        <a:xfrm>
          <a:off x="0" y="0"/>
          <a:ext cx="0" cy="0"/>
          <a:chOff x="0" y="0"/>
          <a:chExt cx="0" cy="0"/>
        </a:xfrm>
      </p:grpSpPr>
      <p:sp>
        <p:nvSpPr>
          <p:cNvPr id="168" name="Google Shape;168;p27"/>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9" name="Google Shape;169;p27"/>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70" name="Google Shape;170;p2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1" name="Google Shape;171;p2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2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5" name="Google Shape;175;p28"/>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6" name="Google Shape;176;p2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7" name="Google Shape;177;p2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2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9" name="Shape 179"/>
        <p:cNvGrpSpPr/>
        <p:nvPr/>
      </p:nvGrpSpPr>
      <p:grpSpPr>
        <a:xfrm>
          <a:off x="0" y="0"/>
          <a:ext cx="0" cy="0"/>
          <a:chOff x="0" y="0"/>
          <a:chExt cx="0" cy="0"/>
        </a:xfrm>
      </p:grpSpPr>
      <p:sp>
        <p:nvSpPr>
          <p:cNvPr id="180" name="Google Shape;180;p29"/>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1" name="Google Shape;181;p29"/>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82" name="Google Shape;182;p2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3" name="Google Shape;183;p2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2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5" name="Shape 185"/>
        <p:cNvGrpSpPr/>
        <p:nvPr/>
      </p:nvGrpSpPr>
      <p:grpSpPr>
        <a:xfrm>
          <a:off x="0" y="0"/>
          <a:ext cx="0" cy="0"/>
          <a:chOff x="0" y="0"/>
          <a:chExt cx="0" cy="0"/>
        </a:xfrm>
      </p:grpSpPr>
      <p:sp>
        <p:nvSpPr>
          <p:cNvPr id="186" name="Google Shape;186;p3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7" name="Google Shape;187;p30"/>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88" name="Google Shape;188;p30"/>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89" name="Google Shape;189;p3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0" name="Google Shape;190;p3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1" name="Google Shape;191;p3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2" name="Shape 192"/>
        <p:cNvGrpSpPr/>
        <p:nvPr/>
      </p:nvGrpSpPr>
      <p:grpSpPr>
        <a:xfrm>
          <a:off x="0" y="0"/>
          <a:ext cx="0" cy="0"/>
          <a:chOff x="0" y="0"/>
          <a:chExt cx="0" cy="0"/>
        </a:xfrm>
      </p:grpSpPr>
      <p:sp>
        <p:nvSpPr>
          <p:cNvPr id="193" name="Google Shape;193;p3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4" name="Google Shape;194;p31"/>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95" name="Google Shape;195;p31"/>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96" name="Google Shape;196;p31"/>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97" name="Google Shape;197;p31"/>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98" name="Google Shape;198;p3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9" name="Google Shape;199;p3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0" name="Google Shape;200;p3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3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03" name="Google Shape;203;p3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4" name="Google Shape;204;p3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5" name="Google Shape;205;p3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 name="Shape 206"/>
        <p:cNvGrpSpPr/>
        <p:nvPr/>
      </p:nvGrpSpPr>
      <p:grpSpPr>
        <a:xfrm>
          <a:off x="0" y="0"/>
          <a:ext cx="0" cy="0"/>
          <a:chOff x="0" y="0"/>
          <a:chExt cx="0" cy="0"/>
        </a:xfrm>
      </p:grpSpPr>
      <p:sp>
        <p:nvSpPr>
          <p:cNvPr id="207" name="Google Shape;207;p33"/>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08" name="Google Shape;208;p33"/>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209" name="Google Shape;209;p33"/>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210" name="Google Shape;210;p3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1" name="Google Shape;211;p3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2" name="Google Shape;212;p3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 name="Shape 213"/>
        <p:cNvGrpSpPr/>
        <p:nvPr/>
      </p:nvGrpSpPr>
      <p:grpSpPr>
        <a:xfrm>
          <a:off x="0" y="0"/>
          <a:ext cx="0" cy="0"/>
          <a:chOff x="0" y="0"/>
          <a:chExt cx="0" cy="0"/>
        </a:xfrm>
      </p:grpSpPr>
      <p:sp>
        <p:nvSpPr>
          <p:cNvPr id="214" name="Google Shape;214;p34"/>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15" name="Google Shape;215;p34"/>
          <p:cNvSpPr/>
          <p:nvPr>
            <p:ph idx="2" type="pic"/>
          </p:nvPr>
        </p:nvSpPr>
        <p:spPr>
          <a:xfrm>
            <a:off x="896144" y="306388"/>
            <a:ext cx="2743200" cy="2057400"/>
          </a:xfrm>
          <a:prstGeom prst="rect">
            <a:avLst/>
          </a:prstGeom>
          <a:noFill/>
          <a:ln>
            <a:noFill/>
          </a:ln>
        </p:spPr>
      </p:sp>
      <p:sp>
        <p:nvSpPr>
          <p:cNvPr id="216" name="Google Shape;216;p34"/>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217" name="Google Shape;217;p3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8" name="Google Shape;218;p3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9" name="Google Shape;219;p3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0" name="Shape 220"/>
        <p:cNvGrpSpPr/>
        <p:nvPr/>
      </p:nvGrpSpPr>
      <p:grpSpPr>
        <a:xfrm>
          <a:off x="0" y="0"/>
          <a:ext cx="0" cy="0"/>
          <a:chOff x="0" y="0"/>
          <a:chExt cx="0" cy="0"/>
        </a:xfrm>
      </p:grpSpPr>
      <p:sp>
        <p:nvSpPr>
          <p:cNvPr id="221" name="Google Shape;221;p3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22" name="Google Shape;222;p35"/>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3" name="Google Shape;223;p3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4" name="Google Shape;224;p3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5" name="Google Shape;225;p3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6" name="Shape 226"/>
        <p:cNvGrpSpPr/>
        <p:nvPr/>
      </p:nvGrpSpPr>
      <p:grpSpPr>
        <a:xfrm>
          <a:off x="0" y="0"/>
          <a:ext cx="0" cy="0"/>
          <a:chOff x="0" y="0"/>
          <a:chExt cx="0" cy="0"/>
        </a:xfrm>
      </p:grpSpPr>
      <p:sp>
        <p:nvSpPr>
          <p:cNvPr id="227" name="Google Shape;227;p36"/>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28" name="Google Shape;228;p36"/>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9" name="Google Shape;229;p3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0" name="Google Shape;230;p3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1" name="Google Shape;231;p3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84" name="Google Shape;84;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5" name="Google Shape;85;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6" name="Google Shape;86;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59" name="Google Shape;159;p25"/>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60" name="Google Shape;160;p2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61" name="Google Shape;161;p2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62" name="Google Shape;162;p2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1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hyperlink" Target="https://colab.research.google.com/drive/1AlcbNN_8ULw4BEntDIOJx3lEOQWNDFCy?usp=driv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s://colab.research.google.com/drive/1AlcbNN_8ULw4BEntDIOJx3lEOQWNDFCy?usp=drive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grpSp>
        <p:nvGrpSpPr>
          <p:cNvPr id="240" name="Google Shape;240;p37"/>
          <p:cNvGrpSpPr/>
          <p:nvPr/>
        </p:nvGrpSpPr>
        <p:grpSpPr>
          <a:xfrm>
            <a:off x="-4467950" y="-1097350"/>
            <a:ext cx="5723891" cy="6240872"/>
            <a:chOff x="0" y="0"/>
            <a:chExt cx="832094" cy="847530"/>
          </a:xfrm>
        </p:grpSpPr>
        <p:sp>
          <p:nvSpPr>
            <p:cNvPr id="241" name="Google Shape;241;p37"/>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C68B2"/>
                </a:gs>
                <a:gs pos="100000">
                  <a:srgbClr val="162B46"/>
                </a:gs>
              </a:gsLst>
              <a:lin ang="5400012" scaled="0"/>
            </a:gradFill>
            <a:ln>
              <a:noFill/>
            </a:ln>
          </p:spPr>
        </p:sp>
        <p:sp>
          <p:nvSpPr>
            <p:cNvPr id="242" name="Google Shape;242;p37"/>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43" name="Google Shape;243;p37"/>
          <p:cNvCxnSpPr/>
          <p:nvPr/>
        </p:nvCxnSpPr>
        <p:spPr>
          <a:xfrm>
            <a:off x="764724" y="4281723"/>
            <a:ext cx="7733700" cy="0"/>
          </a:xfrm>
          <a:prstGeom prst="straightConnector1">
            <a:avLst/>
          </a:prstGeom>
          <a:noFill/>
          <a:ln cap="flat" cmpd="sng" w="38100">
            <a:solidFill>
              <a:srgbClr val="17726D"/>
            </a:solidFill>
            <a:prstDash val="solid"/>
            <a:round/>
            <a:headEnd len="sm" w="sm" type="none"/>
            <a:tailEnd len="sm" w="sm" type="none"/>
          </a:ln>
        </p:spPr>
      </p:cxnSp>
      <p:sp>
        <p:nvSpPr>
          <p:cNvPr id="244" name="Google Shape;244;p37"/>
          <p:cNvSpPr txBox="1"/>
          <p:nvPr/>
        </p:nvSpPr>
        <p:spPr>
          <a:xfrm>
            <a:off x="1958194" y="45304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RevoU FSDA batch FEB25</a:t>
            </a:r>
            <a:endParaRPr sz="700"/>
          </a:p>
        </p:txBody>
      </p:sp>
      <p:sp>
        <p:nvSpPr>
          <p:cNvPr id="245" name="Google Shape;245;p37"/>
          <p:cNvSpPr txBox="1"/>
          <p:nvPr/>
        </p:nvSpPr>
        <p:spPr>
          <a:xfrm>
            <a:off x="1958194" y="43646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Batch</a:t>
            </a:r>
            <a:endParaRPr sz="700"/>
          </a:p>
        </p:txBody>
      </p:sp>
      <p:sp>
        <p:nvSpPr>
          <p:cNvPr id="246" name="Google Shape;246;p37"/>
          <p:cNvSpPr txBox="1"/>
          <p:nvPr/>
        </p:nvSpPr>
        <p:spPr>
          <a:xfrm>
            <a:off x="3848554" y="4364600"/>
            <a:ext cx="9018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Assignment</a:t>
            </a:r>
            <a:endParaRPr sz="700"/>
          </a:p>
        </p:txBody>
      </p:sp>
      <p:sp>
        <p:nvSpPr>
          <p:cNvPr id="247" name="Google Shape;247;p37"/>
          <p:cNvSpPr txBox="1"/>
          <p:nvPr/>
        </p:nvSpPr>
        <p:spPr>
          <a:xfrm>
            <a:off x="807586" y="4538829"/>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Ahmad Rizki</a:t>
            </a:r>
            <a:endParaRPr sz="700"/>
          </a:p>
        </p:txBody>
      </p:sp>
      <p:sp>
        <p:nvSpPr>
          <p:cNvPr id="248" name="Google Shape;248;p37"/>
          <p:cNvSpPr txBox="1"/>
          <p:nvPr/>
        </p:nvSpPr>
        <p:spPr>
          <a:xfrm>
            <a:off x="807586" y="43730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i="0" lang="id" sz="800" u="none" cap="none" strike="noStrike">
                <a:solidFill>
                  <a:srgbClr val="000000"/>
                </a:solidFill>
                <a:latin typeface="Montserrat"/>
                <a:ea typeface="Montserrat"/>
                <a:cs typeface="Montserrat"/>
                <a:sym typeface="Montserrat"/>
              </a:rPr>
              <a:t>by</a:t>
            </a:r>
            <a:endParaRPr sz="700"/>
          </a:p>
        </p:txBody>
      </p:sp>
      <p:sp>
        <p:nvSpPr>
          <p:cNvPr id="249" name="Google Shape;249;p37"/>
          <p:cNvSpPr txBox="1"/>
          <p:nvPr/>
        </p:nvSpPr>
        <p:spPr>
          <a:xfrm>
            <a:off x="-143632" y="339416"/>
            <a:ext cx="1362900" cy="123000"/>
          </a:xfrm>
          <a:prstGeom prst="rect">
            <a:avLst/>
          </a:prstGeom>
          <a:noFill/>
          <a:ln>
            <a:noFill/>
          </a:ln>
        </p:spPr>
        <p:txBody>
          <a:bodyPr anchorCtr="0" anchor="t" bIns="0" lIns="0" spcFirstLastPara="1" rIns="0" wrap="square" tIns="0">
            <a:spAutoFit/>
          </a:bodyPr>
          <a:lstStyle/>
          <a:p>
            <a:pPr indent="0" lvl="0" marL="0" marR="0" rtl="0" algn="r">
              <a:lnSpc>
                <a:spcPct val="155034"/>
              </a:lnSpc>
              <a:spcBef>
                <a:spcPts val="0"/>
              </a:spcBef>
              <a:spcAft>
                <a:spcPts val="0"/>
              </a:spcAft>
              <a:buNone/>
            </a:pPr>
            <a:r>
              <a:rPr lang="id" sz="800">
                <a:latin typeface="Montserrat"/>
                <a:ea typeface="Montserrat"/>
                <a:cs typeface="Montserrat"/>
                <a:sym typeface="Montserrat"/>
              </a:rPr>
              <a:t>Apr</a:t>
            </a:r>
            <a:r>
              <a:rPr b="0" i="0" lang="id" sz="800" u="none" cap="none" strike="noStrike">
                <a:solidFill>
                  <a:srgbClr val="000000"/>
                </a:solidFill>
                <a:latin typeface="Montserrat"/>
                <a:ea typeface="Montserrat"/>
                <a:cs typeface="Montserrat"/>
                <a:sym typeface="Montserrat"/>
              </a:rPr>
              <a:t> </a:t>
            </a:r>
            <a:r>
              <a:rPr lang="id" sz="800">
                <a:latin typeface="Montserrat"/>
                <a:ea typeface="Montserrat"/>
                <a:cs typeface="Montserrat"/>
                <a:sym typeface="Montserrat"/>
              </a:rPr>
              <a:t>17</a:t>
            </a:r>
            <a:r>
              <a:rPr b="0" i="0" lang="id" sz="800" u="none" cap="none" strike="noStrike">
                <a:solidFill>
                  <a:srgbClr val="000000"/>
                </a:solidFill>
                <a:latin typeface="Montserrat"/>
                <a:ea typeface="Montserrat"/>
                <a:cs typeface="Montserrat"/>
                <a:sym typeface="Montserrat"/>
              </a:rPr>
              <a:t>, 2025</a:t>
            </a:r>
            <a:endParaRPr sz="700"/>
          </a:p>
        </p:txBody>
      </p:sp>
      <p:sp>
        <p:nvSpPr>
          <p:cNvPr id="250" name="Google Shape;250;p37"/>
          <p:cNvSpPr txBox="1"/>
          <p:nvPr/>
        </p:nvSpPr>
        <p:spPr>
          <a:xfrm>
            <a:off x="-143632" y="173602"/>
            <a:ext cx="1362900" cy="123000"/>
          </a:xfrm>
          <a:prstGeom prst="rect">
            <a:avLst/>
          </a:prstGeom>
          <a:noFill/>
          <a:ln>
            <a:noFill/>
          </a:ln>
        </p:spPr>
        <p:txBody>
          <a:bodyPr anchorCtr="0" anchor="t" bIns="0" lIns="0" spcFirstLastPara="1" rIns="0" wrap="square" tIns="0">
            <a:spAutoFit/>
          </a:bodyPr>
          <a:lstStyle/>
          <a:p>
            <a:pPr indent="0" lvl="0" marL="0" marR="0" rtl="0" algn="r">
              <a:lnSpc>
                <a:spcPct val="155034"/>
              </a:lnSpc>
              <a:spcBef>
                <a:spcPts val="0"/>
              </a:spcBef>
              <a:spcAft>
                <a:spcPts val="0"/>
              </a:spcAft>
              <a:buNone/>
            </a:pPr>
            <a:r>
              <a:rPr b="1" i="0" lang="id" sz="800" u="none" cap="none" strike="noStrike">
                <a:solidFill>
                  <a:srgbClr val="000000"/>
                </a:solidFill>
                <a:latin typeface="Montserrat"/>
                <a:ea typeface="Montserrat"/>
                <a:cs typeface="Montserrat"/>
                <a:sym typeface="Montserrat"/>
              </a:rPr>
              <a:t>Date</a:t>
            </a:r>
            <a:endParaRPr sz="700"/>
          </a:p>
        </p:txBody>
      </p:sp>
      <p:sp>
        <p:nvSpPr>
          <p:cNvPr id="251" name="Google Shape;251;p37"/>
          <p:cNvSpPr txBox="1"/>
          <p:nvPr/>
        </p:nvSpPr>
        <p:spPr>
          <a:xfrm>
            <a:off x="1027350" y="3069500"/>
            <a:ext cx="7242600" cy="11322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SzPts val="1100"/>
              <a:buNone/>
            </a:pPr>
            <a:r>
              <a:rPr lang="id" sz="1700">
                <a:solidFill>
                  <a:schemeClr val="dk1"/>
                </a:solidFill>
                <a:latin typeface="Montserrat ExtraBold"/>
                <a:ea typeface="Montserrat ExtraBold"/>
                <a:cs typeface="Montserrat ExtraBold"/>
                <a:sym typeface="Montserrat ExtraBold"/>
              </a:rPr>
              <a:t>Customer Segmentation &amp; Paylater Customer Prediction</a:t>
            </a:r>
            <a:endParaRPr sz="1700">
              <a:solidFill>
                <a:schemeClr val="dk1"/>
              </a:solidFill>
              <a:latin typeface="Montserrat ExtraBold"/>
              <a:ea typeface="Montserrat ExtraBold"/>
              <a:cs typeface="Montserrat ExtraBold"/>
              <a:sym typeface="Montserrat ExtraBold"/>
            </a:endParaRPr>
          </a:p>
        </p:txBody>
      </p:sp>
      <p:sp>
        <p:nvSpPr>
          <p:cNvPr id="252" name="Google Shape;252;p37"/>
          <p:cNvSpPr txBox="1"/>
          <p:nvPr/>
        </p:nvSpPr>
        <p:spPr>
          <a:xfrm>
            <a:off x="5082400" y="4530425"/>
            <a:ext cx="1952100" cy="314100"/>
          </a:xfrm>
          <a:prstGeom prst="rect">
            <a:avLst/>
          </a:prstGeom>
          <a:noFill/>
          <a:ln>
            <a:noFill/>
          </a:ln>
        </p:spPr>
        <p:txBody>
          <a:bodyPr anchorCtr="0" anchor="t" bIns="0" lIns="0" spcFirstLastPara="1" rIns="0" wrap="square" tIns="0">
            <a:spAutoFit/>
          </a:bodyPr>
          <a:lstStyle/>
          <a:p>
            <a:pPr indent="0" lvl="0" marL="0" rtl="0" algn="just">
              <a:lnSpc>
                <a:spcPct val="155034"/>
              </a:lnSpc>
              <a:spcBef>
                <a:spcPts val="0"/>
              </a:spcBef>
              <a:spcAft>
                <a:spcPts val="0"/>
              </a:spcAft>
              <a:buClr>
                <a:schemeClr val="dk1"/>
              </a:buClr>
              <a:buFont typeface="Arial"/>
              <a:buNone/>
            </a:pPr>
            <a:r>
              <a:rPr lang="id" sz="800">
                <a:solidFill>
                  <a:schemeClr val="dk1"/>
                </a:solidFill>
                <a:latin typeface="Montserrat"/>
                <a:ea typeface="Montserrat"/>
                <a:cs typeface="Montserrat"/>
                <a:sym typeface="Montserrat"/>
              </a:rPr>
              <a:t>www.linkedin.com/in/arizabdulhanan</a:t>
            </a:r>
            <a:endParaRPr sz="700">
              <a:solidFill>
                <a:schemeClr val="dk1"/>
              </a:solidFill>
            </a:endParaRPr>
          </a:p>
          <a:p>
            <a:pPr indent="0" lvl="0" marL="0" marR="0" rtl="0" algn="just">
              <a:lnSpc>
                <a:spcPct val="155034"/>
              </a:lnSpc>
              <a:spcBef>
                <a:spcPts val="0"/>
              </a:spcBef>
              <a:spcAft>
                <a:spcPts val="0"/>
              </a:spcAft>
              <a:buNone/>
            </a:pPr>
            <a:r>
              <a:t/>
            </a:r>
            <a:endParaRPr sz="800">
              <a:latin typeface="Montserrat"/>
              <a:ea typeface="Montserrat"/>
              <a:cs typeface="Montserrat"/>
              <a:sym typeface="Montserrat"/>
            </a:endParaRPr>
          </a:p>
        </p:txBody>
      </p:sp>
      <p:sp>
        <p:nvSpPr>
          <p:cNvPr id="253" name="Google Shape;253;p37"/>
          <p:cNvSpPr txBox="1"/>
          <p:nvPr/>
        </p:nvSpPr>
        <p:spPr>
          <a:xfrm>
            <a:off x="5082394" y="43646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Linkedin</a:t>
            </a:r>
            <a:endParaRPr sz="700"/>
          </a:p>
        </p:txBody>
      </p:sp>
      <p:sp>
        <p:nvSpPr>
          <p:cNvPr id="254" name="Google Shape;254;p37"/>
          <p:cNvSpPr txBox="1"/>
          <p:nvPr/>
        </p:nvSpPr>
        <p:spPr>
          <a:xfrm>
            <a:off x="7520794" y="43646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Link</a:t>
            </a:r>
            <a:endParaRPr sz="700"/>
          </a:p>
        </p:txBody>
      </p:sp>
      <p:pic>
        <p:nvPicPr>
          <p:cNvPr id="255" name="Google Shape;255;p37" title="RevoU Logo.png"/>
          <p:cNvPicPr preferRelativeResize="0"/>
          <p:nvPr/>
        </p:nvPicPr>
        <p:blipFill>
          <a:blip r:embed="rId3">
            <a:alphaModFix/>
          </a:blip>
          <a:stretch>
            <a:fillRect/>
          </a:stretch>
        </p:blipFill>
        <p:spPr>
          <a:xfrm>
            <a:off x="216799" y="1151551"/>
            <a:ext cx="721751" cy="619976"/>
          </a:xfrm>
          <a:prstGeom prst="rect">
            <a:avLst/>
          </a:prstGeom>
          <a:noFill/>
          <a:ln>
            <a:noFill/>
          </a:ln>
        </p:spPr>
      </p:pic>
      <p:grpSp>
        <p:nvGrpSpPr>
          <p:cNvPr id="256" name="Google Shape;256;p37"/>
          <p:cNvGrpSpPr/>
          <p:nvPr/>
        </p:nvGrpSpPr>
        <p:grpSpPr>
          <a:xfrm>
            <a:off x="8233828" y="-143178"/>
            <a:ext cx="5985134" cy="5985134"/>
            <a:chOff x="0" y="0"/>
            <a:chExt cx="812800" cy="812800"/>
          </a:xfrm>
        </p:grpSpPr>
        <p:sp>
          <p:nvSpPr>
            <p:cNvPr id="257" name="Google Shape;257;p37"/>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700" scaled="0"/>
            </a:gradFill>
            <a:ln>
              <a:noFill/>
            </a:ln>
          </p:spPr>
        </p:sp>
        <p:sp>
          <p:nvSpPr>
            <p:cNvPr id="258" name="Google Shape;258;p37"/>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259" name="Google Shape;259;p37"/>
          <p:cNvSpPr txBox="1"/>
          <p:nvPr/>
        </p:nvSpPr>
        <p:spPr>
          <a:xfrm>
            <a:off x="1401825" y="1627250"/>
            <a:ext cx="2496300" cy="737100"/>
          </a:xfrm>
          <a:prstGeom prst="rect">
            <a:avLst/>
          </a:prstGeom>
          <a:noFill/>
          <a:ln>
            <a:noFill/>
          </a:ln>
        </p:spPr>
        <p:txBody>
          <a:bodyPr anchorCtr="0" anchor="ctr" bIns="22850" lIns="45725" spcFirstLastPara="1" rIns="45725" wrap="square" tIns="22850">
            <a:normAutofit fontScale="92500"/>
          </a:bodyPr>
          <a:lstStyle/>
          <a:p>
            <a:pPr indent="0" lvl="0" marL="0" rtl="0" algn="ctr">
              <a:spcBef>
                <a:spcPts val="0"/>
              </a:spcBef>
              <a:spcAft>
                <a:spcPts val="0"/>
              </a:spcAft>
              <a:buNone/>
            </a:pPr>
            <a:r>
              <a:rPr lang="id" sz="3500">
                <a:solidFill>
                  <a:srgbClr val="8064A2"/>
                </a:solidFill>
                <a:latin typeface="Montserrat ExtraBold"/>
                <a:ea typeface="Montserrat ExtraBold"/>
                <a:cs typeface="Montserrat ExtraBold"/>
                <a:sym typeface="Montserrat ExtraBold"/>
              </a:rPr>
              <a:t>RevoBank</a:t>
            </a:r>
            <a:endParaRPr sz="2200">
              <a:solidFill>
                <a:srgbClr val="8064A2"/>
              </a:solidFill>
              <a:latin typeface="Montserrat ExtraBold"/>
              <a:ea typeface="Montserrat ExtraBold"/>
              <a:cs typeface="Montserrat ExtraBold"/>
              <a:sym typeface="Montserrat ExtraBold"/>
            </a:endParaRPr>
          </a:p>
        </p:txBody>
      </p:sp>
      <p:pic>
        <p:nvPicPr>
          <p:cNvPr id="260" name="Google Shape;260;p37" title="ChatGPT Image May 29, 2025, 08_11_07 PM.png"/>
          <p:cNvPicPr preferRelativeResize="0"/>
          <p:nvPr/>
        </p:nvPicPr>
        <p:blipFill rotWithShape="1">
          <a:blip r:embed="rId4">
            <a:alphaModFix/>
          </a:blip>
          <a:srcRect b="0" l="0" r="0" t="17648"/>
          <a:stretch/>
        </p:blipFill>
        <p:spPr>
          <a:xfrm>
            <a:off x="4126725" y="725175"/>
            <a:ext cx="3246075" cy="2673300"/>
          </a:xfrm>
          <a:prstGeom prst="rect">
            <a:avLst/>
          </a:prstGeom>
          <a:noFill/>
          <a:ln>
            <a:noFill/>
          </a:ln>
        </p:spPr>
      </p:pic>
      <p:sp>
        <p:nvSpPr>
          <p:cNvPr id="261" name="Google Shape;261;p37"/>
          <p:cNvSpPr txBox="1"/>
          <p:nvPr/>
        </p:nvSpPr>
        <p:spPr>
          <a:xfrm>
            <a:off x="7520800" y="4530425"/>
            <a:ext cx="19521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i="1" lang="id" sz="800" u="sng">
                <a:solidFill>
                  <a:schemeClr val="hlink"/>
                </a:solidFill>
                <a:latin typeface="Montserrat"/>
                <a:ea typeface="Montserrat"/>
                <a:cs typeface="Montserrat"/>
                <a:sym typeface="Montserrat"/>
                <a:hlinkClick r:id="rId5"/>
              </a:rPr>
              <a:t>Google Collab Link</a:t>
            </a:r>
            <a:endParaRPr i="1" sz="800">
              <a:solidFill>
                <a:srgbClr val="000000"/>
              </a:solidFill>
              <a:latin typeface="Montserrat"/>
              <a:ea typeface="Montserrat"/>
              <a:cs typeface="Montserrat"/>
              <a:sym typeface="Montserrat"/>
            </a:endParaRPr>
          </a:p>
        </p:txBody>
      </p:sp>
      <p:sp>
        <p:nvSpPr>
          <p:cNvPr id="262" name="Google Shape;262;p37"/>
          <p:cNvSpPr txBox="1"/>
          <p:nvPr/>
        </p:nvSpPr>
        <p:spPr>
          <a:xfrm>
            <a:off x="3848554" y="4530420"/>
            <a:ext cx="1227600" cy="3141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lang="id" sz="800">
                <a:latin typeface="Montserrat"/>
                <a:ea typeface="Montserrat"/>
                <a:cs typeface="Montserrat"/>
                <a:sym typeface="Montserrat"/>
              </a:rPr>
              <a:t>Advance</a:t>
            </a:r>
            <a:endParaRPr sz="800">
              <a:latin typeface="Montserrat"/>
              <a:ea typeface="Montserrat"/>
              <a:cs typeface="Montserrat"/>
              <a:sym typeface="Montserrat"/>
            </a:endParaRPr>
          </a:p>
          <a:p>
            <a:pPr indent="0" lvl="0" marL="0" marR="0" rtl="0" algn="just">
              <a:lnSpc>
                <a:spcPct val="155034"/>
              </a:lnSpc>
              <a:spcBef>
                <a:spcPts val="0"/>
              </a:spcBef>
              <a:spcAft>
                <a:spcPts val="0"/>
              </a:spcAft>
              <a:buNone/>
            </a:pPr>
            <a:r>
              <a:rPr lang="id" sz="800">
                <a:latin typeface="Montserrat"/>
                <a:ea typeface="Montserrat"/>
                <a:cs typeface="Montserrat"/>
                <a:sym typeface="Montserrat"/>
              </a:rPr>
              <a:t>Python</a:t>
            </a:r>
            <a:endParaRPr sz="8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46"/>
          <p:cNvGrpSpPr/>
          <p:nvPr/>
        </p:nvGrpSpPr>
        <p:grpSpPr>
          <a:xfrm>
            <a:off x="-4439363" y="-1097358"/>
            <a:ext cx="6127207" cy="6240872"/>
            <a:chOff x="0" y="0"/>
            <a:chExt cx="832094" cy="847530"/>
          </a:xfrm>
        </p:grpSpPr>
        <p:sp>
          <p:nvSpPr>
            <p:cNvPr id="434" name="Google Shape;434;p46"/>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435" name="Google Shape;435;p46"/>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6" name="Google Shape;436;p46"/>
          <p:cNvGrpSpPr/>
          <p:nvPr/>
        </p:nvGrpSpPr>
        <p:grpSpPr>
          <a:xfrm>
            <a:off x="7932038" y="1698031"/>
            <a:ext cx="3179105" cy="3179105"/>
            <a:chOff x="0" y="0"/>
            <a:chExt cx="812800" cy="812800"/>
          </a:xfrm>
        </p:grpSpPr>
        <p:sp>
          <p:nvSpPr>
            <p:cNvPr id="437" name="Google Shape;437;p46"/>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438" name="Google Shape;438;p46"/>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9" name="Google Shape;439;p46"/>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b="1" sz="3200">
              <a:solidFill>
                <a:schemeClr val="dk2"/>
              </a:solidFill>
              <a:latin typeface="Montserrat"/>
              <a:ea typeface="Montserrat"/>
              <a:cs typeface="Montserrat"/>
              <a:sym typeface="Montserrat"/>
            </a:endParaRPr>
          </a:p>
        </p:txBody>
      </p:sp>
      <p:grpSp>
        <p:nvGrpSpPr>
          <p:cNvPr id="440" name="Google Shape;440;p46"/>
          <p:cNvGrpSpPr/>
          <p:nvPr/>
        </p:nvGrpSpPr>
        <p:grpSpPr>
          <a:xfrm>
            <a:off x="7820536" y="2205723"/>
            <a:ext cx="3179105" cy="3179105"/>
            <a:chOff x="0" y="0"/>
            <a:chExt cx="812800" cy="812800"/>
          </a:xfrm>
        </p:grpSpPr>
        <p:sp>
          <p:nvSpPr>
            <p:cNvPr id="441" name="Google Shape;441;p46"/>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442" name="Google Shape;442;p46"/>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aphicFrame>
        <p:nvGraphicFramePr>
          <p:cNvPr id="443" name="Google Shape;443;p46"/>
          <p:cNvGraphicFramePr/>
          <p:nvPr/>
        </p:nvGraphicFramePr>
        <p:xfrm>
          <a:off x="1687800" y="1492775"/>
          <a:ext cx="3000000" cy="3000000"/>
        </p:xfrm>
        <a:graphic>
          <a:graphicData uri="http://schemas.openxmlformats.org/drawingml/2006/table">
            <a:tbl>
              <a:tblPr>
                <a:noFill/>
                <a:tableStyleId>{32861C66-F1C8-4D92-A7C8-CDD0F6848F18}</a:tableStyleId>
              </a:tblPr>
              <a:tblGrid>
                <a:gridCol w="1520725"/>
                <a:gridCol w="1520725"/>
                <a:gridCol w="1520725"/>
                <a:gridCol w="1520725"/>
              </a:tblGrid>
              <a:tr h="385075">
                <a:tc>
                  <a:txBody>
                    <a:bodyPr/>
                    <a:lstStyle/>
                    <a:p>
                      <a:pPr indent="0" lvl="0" marL="0" rtl="0" algn="l">
                        <a:spcBef>
                          <a:spcPts val="0"/>
                        </a:spcBef>
                        <a:spcAft>
                          <a:spcPts val="0"/>
                        </a:spcAft>
                        <a:buNone/>
                      </a:pPr>
                      <a:r>
                        <a:rPr b="1" lang="id" sz="1000"/>
                        <a:t>Data Cleaning Steps</a:t>
                      </a:r>
                      <a:endParaRPr b="1" sz="1000"/>
                    </a:p>
                  </a:txBody>
                  <a:tcPr marT="91425" marB="91425" marR="91425" marL="91425"/>
                </a:tc>
                <a:tc>
                  <a:txBody>
                    <a:bodyPr/>
                    <a:lstStyle/>
                    <a:p>
                      <a:pPr indent="0" lvl="0" marL="0" rtl="0" algn="l">
                        <a:spcBef>
                          <a:spcPts val="0"/>
                        </a:spcBef>
                        <a:spcAft>
                          <a:spcPts val="0"/>
                        </a:spcAft>
                        <a:buNone/>
                      </a:pPr>
                      <a:r>
                        <a:rPr b="1" lang="id" sz="1000"/>
                        <a:t>Original Data</a:t>
                      </a:r>
                      <a:endParaRPr b="1" sz="1000"/>
                    </a:p>
                  </a:txBody>
                  <a:tcPr marT="91425" marB="91425" marR="91425" marL="91425"/>
                </a:tc>
                <a:tc>
                  <a:txBody>
                    <a:bodyPr/>
                    <a:lstStyle/>
                    <a:p>
                      <a:pPr indent="0" lvl="0" marL="0" rtl="0" algn="l">
                        <a:spcBef>
                          <a:spcPts val="0"/>
                        </a:spcBef>
                        <a:spcAft>
                          <a:spcPts val="0"/>
                        </a:spcAft>
                        <a:buNone/>
                      </a:pPr>
                      <a:r>
                        <a:rPr b="1" lang="id" sz="1000"/>
                        <a:t>After Cleaning</a:t>
                      </a:r>
                      <a:endParaRPr b="1" sz="1000"/>
                    </a:p>
                  </a:txBody>
                  <a:tcPr marT="91425" marB="91425" marR="91425" marL="91425"/>
                </a:tc>
                <a:tc>
                  <a:txBody>
                    <a:bodyPr/>
                    <a:lstStyle/>
                    <a:p>
                      <a:pPr indent="0" lvl="0" marL="0" rtl="0" algn="l">
                        <a:spcBef>
                          <a:spcPts val="0"/>
                        </a:spcBef>
                        <a:spcAft>
                          <a:spcPts val="0"/>
                        </a:spcAft>
                        <a:buNone/>
                      </a:pPr>
                      <a:r>
                        <a:rPr b="1" lang="id" sz="1000"/>
                        <a:t>Reasons</a:t>
                      </a:r>
                      <a:endParaRPr b="1" sz="1000"/>
                    </a:p>
                  </a:txBody>
                  <a:tcPr marT="91425" marB="91425" marR="91425" marL="91425"/>
                </a:tc>
              </a:tr>
              <a:tr h="433200">
                <a:tc>
                  <a:txBody>
                    <a:bodyPr/>
                    <a:lstStyle/>
                    <a:p>
                      <a:pPr indent="0" lvl="0" marL="0" rtl="0" algn="l">
                        <a:spcBef>
                          <a:spcPts val="0"/>
                        </a:spcBef>
                        <a:spcAft>
                          <a:spcPts val="0"/>
                        </a:spcAft>
                        <a:buNone/>
                      </a:pPr>
                      <a:r>
                        <a:rPr lang="id" sz="900"/>
                        <a:t>Removed typo data</a:t>
                      </a:r>
                      <a:endParaRPr sz="900"/>
                    </a:p>
                  </a:txBody>
                  <a:tcPr marT="91425" marB="91425" marR="91425" marL="91425"/>
                </a:tc>
                <a:tc>
                  <a:txBody>
                    <a:bodyPr/>
                    <a:lstStyle/>
                    <a:p>
                      <a:pPr indent="0" lvl="0" marL="0" rtl="0" algn="l">
                        <a:spcBef>
                          <a:spcPts val="0"/>
                        </a:spcBef>
                        <a:spcAft>
                          <a:spcPts val="0"/>
                        </a:spcAft>
                        <a:buNone/>
                      </a:pPr>
                      <a:r>
                        <a:rPr lang="id" sz="500"/>
                        <a:t>“F” value on customer_value_level column and “XYZ” value on account_activity_level column</a:t>
                      </a:r>
                      <a:endParaRPr sz="500"/>
                    </a:p>
                  </a:txBody>
                  <a:tcPr marT="91425" marB="91425" marR="91425" marL="91425"/>
                </a:tc>
                <a:tc>
                  <a:txBody>
                    <a:bodyPr/>
                    <a:lstStyle/>
                    <a:p>
                      <a:pPr indent="0" lvl="0" marL="0" rtl="0" algn="l">
                        <a:spcBef>
                          <a:spcPts val="0"/>
                        </a:spcBef>
                        <a:spcAft>
                          <a:spcPts val="0"/>
                        </a:spcAft>
                        <a:buNone/>
                      </a:pPr>
                      <a:r>
                        <a:rPr lang="id" sz="500"/>
                        <a:t>remove </a:t>
                      </a:r>
                      <a:r>
                        <a:rPr lang="id" sz="500"/>
                        <a:t>the “F” value on customer_value_level column and “XYZ” value on account_activity_level column</a:t>
                      </a:r>
                      <a:endParaRPr sz="500"/>
                    </a:p>
                  </a:txBody>
                  <a:tcPr marT="91425" marB="91425" marR="91425" marL="91425"/>
                </a:tc>
                <a:tc>
                  <a:txBody>
                    <a:bodyPr/>
                    <a:lstStyle/>
                    <a:p>
                      <a:pPr indent="0" lvl="0" marL="0" rtl="0" algn="l">
                        <a:spcBef>
                          <a:spcPts val="0"/>
                        </a:spcBef>
                        <a:spcAft>
                          <a:spcPts val="0"/>
                        </a:spcAft>
                        <a:buNone/>
                      </a:pPr>
                      <a:r>
                        <a:rPr lang="id" sz="500"/>
                        <a:t>“F” value and “XYZ” value are not in data dictionary, and it only have one row for each column.</a:t>
                      </a:r>
                      <a:endParaRPr sz="500"/>
                    </a:p>
                  </a:txBody>
                  <a:tcPr marT="91425" marB="91425" marR="91425" marL="91425"/>
                </a:tc>
              </a:tr>
              <a:tr h="360975">
                <a:tc>
                  <a:txBody>
                    <a:bodyPr/>
                    <a:lstStyle/>
                    <a:p>
                      <a:pPr indent="0" lvl="0" marL="0" rtl="0" algn="l">
                        <a:spcBef>
                          <a:spcPts val="0"/>
                        </a:spcBef>
                        <a:spcAft>
                          <a:spcPts val="0"/>
                        </a:spcAft>
                        <a:buNone/>
                      </a:pPr>
                      <a:r>
                        <a:rPr lang="id" sz="900"/>
                        <a:t>Treat duplicates</a:t>
                      </a:r>
                      <a:endParaRPr sz="900"/>
                    </a:p>
                  </a:txBody>
                  <a:tcPr marT="91425" marB="91425" marR="91425" marL="91425"/>
                </a:tc>
                <a:tc>
                  <a:txBody>
                    <a:bodyPr/>
                    <a:lstStyle/>
                    <a:p>
                      <a:pPr indent="0" lvl="0" marL="0" rtl="0" algn="l">
                        <a:spcBef>
                          <a:spcPts val="0"/>
                        </a:spcBef>
                        <a:spcAft>
                          <a:spcPts val="0"/>
                        </a:spcAft>
                        <a:buNone/>
                      </a:pPr>
                      <a:r>
                        <a:rPr lang="id" sz="500"/>
                        <a:t>Total 12.557 rows</a:t>
                      </a:r>
                      <a:endParaRPr sz="500"/>
                    </a:p>
                  </a:txBody>
                  <a:tcPr marT="91425" marB="91425" marR="91425" marL="91425"/>
                </a:tc>
                <a:tc>
                  <a:txBody>
                    <a:bodyPr/>
                    <a:lstStyle/>
                    <a:p>
                      <a:pPr indent="0" lvl="0" marL="0" rtl="0" algn="l">
                        <a:spcBef>
                          <a:spcPts val="0"/>
                        </a:spcBef>
                        <a:spcAft>
                          <a:spcPts val="0"/>
                        </a:spcAft>
                        <a:buNone/>
                      </a:pPr>
                      <a:r>
                        <a:rPr lang="id" sz="500"/>
                        <a:t>Remaining 12.485 rows</a:t>
                      </a:r>
                      <a:endParaRPr sz="500"/>
                    </a:p>
                  </a:txBody>
                  <a:tcPr marT="91425" marB="91425" marR="91425" marL="91425"/>
                </a:tc>
                <a:tc>
                  <a:txBody>
                    <a:bodyPr/>
                    <a:lstStyle/>
                    <a:p>
                      <a:pPr indent="0" lvl="0" marL="0" rtl="0" algn="l">
                        <a:spcBef>
                          <a:spcPts val="0"/>
                        </a:spcBef>
                        <a:spcAft>
                          <a:spcPts val="0"/>
                        </a:spcAft>
                        <a:buNone/>
                      </a:pPr>
                      <a:r>
                        <a:rPr lang="id" sz="500"/>
                        <a:t>Need to remove 72 rows duplicate rows which caused by account_id is not unique. Deleting duplicates is essential for ensuring data quality, optimizing analysis, and maintaining the accuracy and reliability of insights derived from the data.</a:t>
                      </a:r>
                      <a:endParaRPr sz="500"/>
                    </a:p>
                  </a:txBody>
                  <a:tcPr marT="91425" marB="91425" marR="91425" marL="91425"/>
                </a:tc>
              </a:tr>
              <a:tr h="505425">
                <a:tc>
                  <a:txBody>
                    <a:bodyPr/>
                    <a:lstStyle/>
                    <a:p>
                      <a:pPr indent="0" lvl="0" marL="0" rtl="0" algn="l">
                        <a:spcBef>
                          <a:spcPts val="0"/>
                        </a:spcBef>
                        <a:spcAft>
                          <a:spcPts val="0"/>
                        </a:spcAft>
                        <a:buNone/>
                      </a:pPr>
                      <a:r>
                        <a:rPr lang="id" sz="900"/>
                        <a:t>Treat missing values</a:t>
                      </a:r>
                      <a:endParaRPr sz="900"/>
                    </a:p>
                  </a:txBody>
                  <a:tcPr marT="91425" marB="91425" marR="91425" marL="91425"/>
                </a:tc>
                <a:tc>
                  <a:txBody>
                    <a:bodyPr/>
                    <a:lstStyle/>
                    <a:p>
                      <a:pPr indent="0" lvl="0" marL="0" rtl="0" algn="l">
                        <a:spcBef>
                          <a:spcPts val="0"/>
                        </a:spcBef>
                        <a:spcAft>
                          <a:spcPts val="0"/>
                        </a:spcAft>
                        <a:buNone/>
                      </a:pPr>
                      <a:r>
                        <a:rPr lang="id" sz="500"/>
                        <a:t>Total 12.485 rows</a:t>
                      </a:r>
                      <a:endParaRPr sz="500"/>
                    </a:p>
                  </a:txBody>
                  <a:tcPr marT="91425" marB="91425" marR="91425" marL="91425"/>
                </a:tc>
                <a:tc>
                  <a:txBody>
                    <a:bodyPr/>
                    <a:lstStyle/>
                    <a:p>
                      <a:pPr indent="0" lvl="0" marL="0" rtl="0" algn="l">
                        <a:spcBef>
                          <a:spcPts val="0"/>
                        </a:spcBef>
                        <a:spcAft>
                          <a:spcPts val="0"/>
                        </a:spcAft>
                        <a:buNone/>
                      </a:pPr>
                      <a:r>
                        <a:rPr lang="id" sz="500"/>
                        <a:t>Still</a:t>
                      </a:r>
                      <a:r>
                        <a:rPr lang="id" sz="500"/>
                        <a:t> 12.485 rows</a:t>
                      </a:r>
                      <a:endParaRPr sz="500"/>
                    </a:p>
                  </a:txBody>
                  <a:tcPr marT="91425" marB="91425" marR="91425" marL="91425"/>
                </a:tc>
                <a:tc>
                  <a:txBody>
                    <a:bodyPr/>
                    <a:lstStyle/>
                    <a:p>
                      <a:pPr indent="0" lvl="0" marL="0" rtl="0" algn="l">
                        <a:spcBef>
                          <a:spcPts val="0"/>
                        </a:spcBef>
                        <a:spcAft>
                          <a:spcPts val="0"/>
                        </a:spcAft>
                        <a:buNone/>
                      </a:pPr>
                      <a:r>
                        <a:rPr lang="id" sz="500"/>
                        <a:t>Impute </a:t>
                      </a:r>
                      <a:r>
                        <a:rPr lang="id" sz="500"/>
                        <a:t>735 rows that missing values on avg_sales_L36M with 0 value, because we still using the transaction record for every account and also can find out how to fill that missing.</a:t>
                      </a:r>
                      <a:endParaRPr sz="500"/>
                    </a:p>
                  </a:txBody>
                  <a:tcPr marT="91425" marB="91425" marR="91425" marL="91425"/>
                </a:tc>
              </a:tr>
              <a:tr h="726125">
                <a:tc>
                  <a:txBody>
                    <a:bodyPr/>
                    <a:lstStyle/>
                    <a:p>
                      <a:pPr indent="0" lvl="0" marL="0" rtl="0" algn="l">
                        <a:spcBef>
                          <a:spcPts val="0"/>
                        </a:spcBef>
                        <a:spcAft>
                          <a:spcPts val="0"/>
                        </a:spcAft>
                        <a:buNone/>
                      </a:pPr>
                      <a:r>
                        <a:rPr lang="id" sz="900"/>
                        <a:t>Convert to the correct data type</a:t>
                      </a:r>
                      <a:endParaRPr sz="900"/>
                    </a:p>
                  </a:txBody>
                  <a:tcPr marT="91425" marB="91425" marR="91425" marL="91425"/>
                </a:tc>
                <a:tc>
                  <a:txBody>
                    <a:bodyPr/>
                    <a:lstStyle/>
                    <a:p>
                      <a:pPr indent="0" lvl="0" marL="0" rtl="0" algn="l">
                        <a:spcBef>
                          <a:spcPts val="0"/>
                        </a:spcBef>
                        <a:spcAft>
                          <a:spcPts val="0"/>
                        </a:spcAft>
                        <a:buNone/>
                      </a:pPr>
                      <a:r>
                        <a:rPr lang="id" sz="500"/>
                        <a:t>account_id dtype integer,</a:t>
                      </a:r>
                      <a:endParaRPr sz="500"/>
                    </a:p>
                    <a:p>
                      <a:pPr indent="0" lvl="0" marL="0" rtl="0" algn="l">
                        <a:spcBef>
                          <a:spcPts val="0"/>
                        </a:spcBef>
                        <a:spcAft>
                          <a:spcPts val="0"/>
                        </a:spcAft>
                        <a:buNone/>
                      </a:pPr>
                      <a:r>
                        <a:rPr lang="id" sz="500"/>
                        <a:t>MOB dtype float,</a:t>
                      </a:r>
                      <a:endParaRPr sz="500"/>
                    </a:p>
                    <a:p>
                      <a:pPr indent="0" lvl="0" marL="0" rtl="0" algn="l">
                        <a:spcBef>
                          <a:spcPts val="0"/>
                        </a:spcBef>
                        <a:spcAft>
                          <a:spcPts val="0"/>
                        </a:spcAft>
                        <a:buNone/>
                      </a:pPr>
                      <a:r>
                        <a:rPr lang="id" sz="500"/>
                        <a:t> and birth_date dtype object</a:t>
                      </a:r>
                      <a:endParaRPr sz="500"/>
                    </a:p>
                  </a:txBody>
                  <a:tcPr marT="91425" marB="91425" marR="91425" marL="91425"/>
                </a:tc>
                <a:tc>
                  <a:txBody>
                    <a:bodyPr/>
                    <a:lstStyle/>
                    <a:p>
                      <a:pPr indent="0" lvl="0" marL="0" rtl="0" algn="l">
                        <a:spcBef>
                          <a:spcPts val="0"/>
                        </a:spcBef>
                        <a:spcAft>
                          <a:spcPts val="0"/>
                        </a:spcAft>
                        <a:buNone/>
                      </a:pPr>
                      <a:r>
                        <a:rPr lang="id" sz="500"/>
                        <a:t>account_id dtype object,</a:t>
                      </a:r>
                      <a:endParaRPr sz="500"/>
                    </a:p>
                    <a:p>
                      <a:pPr indent="0" lvl="0" marL="0" rtl="0" algn="l">
                        <a:spcBef>
                          <a:spcPts val="0"/>
                        </a:spcBef>
                        <a:spcAft>
                          <a:spcPts val="0"/>
                        </a:spcAft>
                        <a:buNone/>
                      </a:pPr>
                      <a:r>
                        <a:rPr lang="id" sz="500"/>
                        <a:t>MOB dtype integer,</a:t>
                      </a:r>
                      <a:endParaRPr sz="500"/>
                    </a:p>
                    <a:p>
                      <a:pPr indent="0" lvl="0" marL="0" rtl="0" algn="l">
                        <a:spcBef>
                          <a:spcPts val="0"/>
                        </a:spcBef>
                        <a:spcAft>
                          <a:spcPts val="0"/>
                        </a:spcAft>
                        <a:buNone/>
                      </a:pPr>
                      <a:r>
                        <a:rPr lang="id" sz="500"/>
                        <a:t> and birth_date dtype datetime</a:t>
                      </a:r>
                      <a:endParaRPr sz="500"/>
                    </a:p>
                  </a:txBody>
                  <a:tcPr marT="91425" marB="91425" marR="91425" marL="91425"/>
                </a:tc>
                <a:tc>
                  <a:txBody>
                    <a:bodyPr/>
                    <a:lstStyle/>
                    <a:p>
                      <a:pPr indent="0" lvl="0" marL="0" rtl="0" algn="l">
                        <a:spcBef>
                          <a:spcPts val="0"/>
                        </a:spcBef>
                        <a:spcAft>
                          <a:spcPts val="0"/>
                        </a:spcAft>
                        <a:buNone/>
                      </a:pPr>
                      <a:r>
                        <a:rPr lang="id" sz="500"/>
                        <a:t>Because, account_id must be in object type to </a:t>
                      </a:r>
                      <a:r>
                        <a:rPr lang="id" sz="500"/>
                        <a:t>ensures flexibility, consistency, and correctness in how they're formatted and used. MOB also need to be in integer type for </a:t>
                      </a:r>
                      <a:r>
                        <a:rPr lang="id" sz="500"/>
                        <a:t>calculation purpose. </a:t>
                      </a:r>
                      <a:r>
                        <a:rPr lang="id" sz="500"/>
                        <a:t>And birth_date must be in datetime type, because it will be processed based on date calculation.</a:t>
                      </a:r>
                      <a:endParaRPr sz="500"/>
                    </a:p>
                  </a:txBody>
                  <a:tcPr marT="91425" marB="91425" marR="91425" marL="91425"/>
                </a:tc>
              </a:tr>
              <a:tr h="360975">
                <a:tc>
                  <a:txBody>
                    <a:bodyPr/>
                    <a:lstStyle/>
                    <a:p>
                      <a:pPr indent="0" lvl="0" marL="0" rtl="0" algn="l">
                        <a:spcBef>
                          <a:spcPts val="0"/>
                        </a:spcBef>
                        <a:spcAft>
                          <a:spcPts val="0"/>
                        </a:spcAft>
                        <a:buNone/>
                      </a:pPr>
                      <a:r>
                        <a:rPr lang="id" sz="900"/>
                        <a:t>Remove all client with age &lt; 21</a:t>
                      </a:r>
                      <a:endParaRPr sz="900"/>
                    </a:p>
                  </a:txBody>
                  <a:tcPr marT="91425" marB="91425" marR="91425" marL="91425"/>
                </a:tc>
                <a:tc>
                  <a:txBody>
                    <a:bodyPr/>
                    <a:lstStyle/>
                    <a:p>
                      <a:pPr indent="0" lvl="0" marL="0" rtl="0" algn="l">
                        <a:spcBef>
                          <a:spcPts val="0"/>
                        </a:spcBef>
                        <a:spcAft>
                          <a:spcPts val="0"/>
                        </a:spcAft>
                        <a:buNone/>
                      </a:pPr>
                      <a:r>
                        <a:rPr lang="id" sz="500"/>
                        <a:t>Total 12.485 clients</a:t>
                      </a:r>
                      <a:endParaRPr sz="500"/>
                    </a:p>
                  </a:txBody>
                  <a:tcPr marT="91425" marB="91425" marR="91425" marL="91425"/>
                </a:tc>
                <a:tc>
                  <a:txBody>
                    <a:bodyPr/>
                    <a:lstStyle/>
                    <a:p>
                      <a:pPr indent="0" lvl="0" marL="0" rtl="0" algn="l">
                        <a:spcBef>
                          <a:spcPts val="0"/>
                        </a:spcBef>
                        <a:spcAft>
                          <a:spcPts val="0"/>
                        </a:spcAft>
                        <a:buNone/>
                      </a:pPr>
                      <a:r>
                        <a:rPr lang="id" sz="500"/>
                        <a:t>Remaining 12.358 clients</a:t>
                      </a:r>
                      <a:endParaRPr sz="500"/>
                    </a:p>
                  </a:txBody>
                  <a:tcPr marT="91425" marB="91425" marR="91425" marL="91425"/>
                </a:tc>
                <a:tc>
                  <a:txBody>
                    <a:bodyPr/>
                    <a:lstStyle/>
                    <a:p>
                      <a:pPr indent="0" lvl="0" marL="0" rtl="0" algn="l">
                        <a:spcBef>
                          <a:spcPts val="0"/>
                        </a:spcBef>
                        <a:spcAft>
                          <a:spcPts val="0"/>
                        </a:spcAft>
                        <a:buNone/>
                      </a:pPr>
                      <a:r>
                        <a:rPr lang="id" sz="500"/>
                        <a:t>Because asked in the question.</a:t>
                      </a:r>
                      <a:endParaRPr sz="5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449" name="Google Shape;449;p47"/>
          <p:cNvSpPr/>
          <p:nvPr/>
        </p:nvSpPr>
        <p:spPr>
          <a:xfrm>
            <a:off x="337100" y="946050"/>
            <a:ext cx="8266500" cy="10812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451" name="Google Shape;451;p47"/>
          <p:cNvSpPr txBox="1"/>
          <p:nvPr/>
        </p:nvSpPr>
        <p:spPr>
          <a:xfrm>
            <a:off x="587200" y="1174425"/>
            <a:ext cx="77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lt1"/>
                </a:solidFill>
                <a:latin typeface="Montserrat"/>
                <a:ea typeface="Montserrat"/>
                <a:cs typeface="Montserrat"/>
                <a:sym typeface="Montserrat"/>
              </a:rPr>
              <a:t>A.	</a:t>
            </a:r>
            <a:r>
              <a:rPr lang="id">
                <a:solidFill>
                  <a:schemeClr val="lt1"/>
                </a:solidFill>
                <a:latin typeface="Montserrat"/>
                <a:ea typeface="Montserrat"/>
                <a:cs typeface="Montserrat"/>
                <a:sym typeface="Montserrat"/>
              </a:rPr>
              <a:t>Calculate the total sales in the past 3 years.</a:t>
            </a:r>
            <a:endParaRPr>
              <a:solidFill>
                <a:schemeClr val="lt1"/>
              </a:solidFill>
              <a:latin typeface="Montserrat"/>
              <a:ea typeface="Montserrat"/>
              <a:cs typeface="Montserrat"/>
              <a:sym typeface="Montserrat"/>
            </a:endParaRPr>
          </a:p>
        </p:txBody>
      </p:sp>
      <p:sp>
        <p:nvSpPr>
          <p:cNvPr id="452" name="Google Shape;452;p47"/>
          <p:cNvSpPr/>
          <p:nvPr/>
        </p:nvSpPr>
        <p:spPr>
          <a:xfrm>
            <a:off x="3501501" y="2286132"/>
            <a:ext cx="5039019"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53" name="Google Shape;453;p47"/>
          <p:cNvGrpSpPr/>
          <p:nvPr/>
        </p:nvGrpSpPr>
        <p:grpSpPr>
          <a:xfrm>
            <a:off x="3611750" y="2154825"/>
            <a:ext cx="1667990" cy="329206"/>
            <a:chOff x="0" y="0"/>
            <a:chExt cx="3480054" cy="928125"/>
          </a:xfrm>
        </p:grpSpPr>
        <p:sp>
          <p:nvSpPr>
            <p:cNvPr id="454" name="Google Shape;454;p47"/>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5" name="Google Shape;455;p47"/>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456" name="Google Shape;456;p47"/>
          <p:cNvGrpSpPr/>
          <p:nvPr/>
        </p:nvGrpSpPr>
        <p:grpSpPr>
          <a:xfrm>
            <a:off x="3637368" y="2586942"/>
            <a:ext cx="4780737" cy="1878243"/>
            <a:chOff x="0" y="0"/>
            <a:chExt cx="21371199" cy="5295300"/>
          </a:xfrm>
        </p:grpSpPr>
        <p:sp>
          <p:nvSpPr>
            <p:cNvPr id="457" name="Google Shape;457;p47"/>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458" name="Google Shape;458;p47"/>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t>
              </a:r>
              <a:r>
                <a:rPr lang="id" sz="1200">
                  <a:solidFill>
                    <a:schemeClr val="lt1"/>
                  </a:solidFill>
                  <a:latin typeface="Montserrat"/>
                  <a:ea typeface="Montserrat"/>
                  <a:cs typeface="Montserrat"/>
                  <a:sym typeface="Montserrat"/>
                </a:rPr>
                <a:t>Total sales from all customers in the past 3 years is 402,603,860 euros.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-This suggests a right-skewed distribution: a small number of customers have very high sales, pulling the average up.</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-50% of customers spend between 20,000 and 42,000.</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 maximum sale is 244,400, far above the average.</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 average (32,578) is pulled up by big spenders, but the median (28,000) is lower.</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 minimum of 0 means there are inactive customers.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 standard deviation is quite high (21,156), showing wide differences in customer value.</a:t>
              </a:r>
              <a:endParaRPr sz="1200">
                <a:solidFill>
                  <a:schemeClr val="lt1"/>
                </a:solidFill>
                <a:latin typeface="Montserrat"/>
                <a:ea typeface="Montserrat"/>
                <a:cs typeface="Montserrat"/>
                <a:sym typeface="Montserrat"/>
              </a:endParaRPr>
            </a:p>
            <a:p>
              <a:pPr indent="0" lvl="0" marL="0" marR="0" rtl="0" algn="l">
                <a:lnSpc>
                  <a:spcPct val="129192"/>
                </a:lnSpc>
                <a:spcBef>
                  <a:spcPts val="0"/>
                </a:spcBef>
                <a:spcAft>
                  <a:spcPts val="0"/>
                </a:spcAft>
                <a:buNone/>
              </a:pPr>
              <a:r>
                <a:t/>
              </a:r>
              <a:endParaRPr sz="1100">
                <a:solidFill>
                  <a:schemeClr val="lt1"/>
                </a:solidFill>
                <a:latin typeface="Montserrat"/>
                <a:ea typeface="Montserrat"/>
                <a:cs typeface="Montserrat"/>
                <a:sym typeface="Montserrat"/>
              </a:endParaRPr>
            </a:p>
          </p:txBody>
        </p:sp>
      </p:grpSp>
      <p:pic>
        <p:nvPicPr>
          <p:cNvPr id="459" name="Google Shape;459;p47"/>
          <p:cNvPicPr preferRelativeResize="0"/>
          <p:nvPr/>
        </p:nvPicPr>
        <p:blipFill>
          <a:blip r:embed="rId3">
            <a:alphaModFix/>
          </a:blip>
          <a:stretch>
            <a:fillRect/>
          </a:stretch>
        </p:blipFill>
        <p:spPr>
          <a:xfrm>
            <a:off x="674338" y="2305050"/>
            <a:ext cx="2543175" cy="228600"/>
          </a:xfrm>
          <a:prstGeom prst="rect">
            <a:avLst/>
          </a:prstGeom>
          <a:noFill/>
          <a:ln>
            <a:noFill/>
          </a:ln>
        </p:spPr>
      </p:pic>
      <p:pic>
        <p:nvPicPr>
          <p:cNvPr id="460" name="Google Shape;460;p47"/>
          <p:cNvPicPr preferRelativeResize="0"/>
          <p:nvPr/>
        </p:nvPicPr>
        <p:blipFill>
          <a:blip r:embed="rId4">
            <a:alphaModFix/>
          </a:blip>
          <a:stretch>
            <a:fillRect/>
          </a:stretch>
        </p:blipFill>
        <p:spPr>
          <a:xfrm>
            <a:off x="350800" y="2808075"/>
            <a:ext cx="2971567" cy="187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466" name="Google Shape;466;p48"/>
          <p:cNvSpPr/>
          <p:nvPr/>
        </p:nvSpPr>
        <p:spPr>
          <a:xfrm>
            <a:off x="337100" y="946050"/>
            <a:ext cx="8266500" cy="1086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468" name="Google Shape;468;p48"/>
          <p:cNvSpPr txBox="1"/>
          <p:nvPr/>
        </p:nvSpPr>
        <p:spPr>
          <a:xfrm>
            <a:off x="587200" y="1174425"/>
            <a:ext cx="778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lt1"/>
                </a:solidFill>
                <a:latin typeface="Montserrat"/>
                <a:ea typeface="Montserrat"/>
                <a:cs typeface="Montserrat"/>
                <a:sym typeface="Montserrat"/>
              </a:rPr>
              <a:t>B</a:t>
            </a:r>
            <a:r>
              <a:rPr lang="id">
                <a:solidFill>
                  <a:schemeClr val="lt1"/>
                </a:solidFill>
                <a:latin typeface="Montserrat"/>
                <a:ea typeface="Montserrat"/>
                <a:cs typeface="Montserrat"/>
                <a:sym typeface="Montserrat"/>
              </a:rPr>
              <a:t>.	</a:t>
            </a:r>
            <a:r>
              <a:rPr lang="id">
                <a:solidFill>
                  <a:schemeClr val="lt1"/>
                </a:solidFill>
                <a:latin typeface="Montserrat"/>
                <a:ea typeface="Montserrat"/>
                <a:cs typeface="Montserrat"/>
                <a:sym typeface="Montserrat"/>
              </a:rPr>
              <a:t>Identify the number of clients with no sales in the past 36 months. What percentage does this represent compared to the total number of client?</a:t>
            </a:r>
            <a:endParaRPr>
              <a:solidFill>
                <a:schemeClr val="lt1"/>
              </a:solidFill>
              <a:latin typeface="Montserrat"/>
              <a:ea typeface="Montserrat"/>
              <a:cs typeface="Montserrat"/>
              <a:sym typeface="Montserrat"/>
            </a:endParaRPr>
          </a:p>
        </p:txBody>
      </p:sp>
      <p:sp>
        <p:nvSpPr>
          <p:cNvPr id="469" name="Google Shape;469;p48"/>
          <p:cNvSpPr/>
          <p:nvPr/>
        </p:nvSpPr>
        <p:spPr>
          <a:xfrm>
            <a:off x="3501501" y="2286132"/>
            <a:ext cx="5039019"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70" name="Google Shape;470;p48"/>
          <p:cNvGrpSpPr/>
          <p:nvPr/>
        </p:nvGrpSpPr>
        <p:grpSpPr>
          <a:xfrm>
            <a:off x="3611750" y="2154825"/>
            <a:ext cx="1667990" cy="329206"/>
            <a:chOff x="0" y="0"/>
            <a:chExt cx="3480054" cy="928125"/>
          </a:xfrm>
        </p:grpSpPr>
        <p:sp>
          <p:nvSpPr>
            <p:cNvPr id="471" name="Google Shape;471;p48"/>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2" name="Google Shape;472;p48"/>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473" name="Google Shape;473;p48"/>
          <p:cNvGrpSpPr/>
          <p:nvPr/>
        </p:nvGrpSpPr>
        <p:grpSpPr>
          <a:xfrm>
            <a:off x="3637368" y="2586942"/>
            <a:ext cx="4780737" cy="1878243"/>
            <a:chOff x="0" y="0"/>
            <a:chExt cx="21371199" cy="5295300"/>
          </a:xfrm>
        </p:grpSpPr>
        <p:sp>
          <p:nvSpPr>
            <p:cNvPr id="474" name="Google Shape;474;p48"/>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475" name="Google Shape;475;p48"/>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-With 93.9% making purchases, your customer base is highly engaged.</a:t>
              </a:r>
              <a:endParaRPr>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-Only 6.1% didn’t buy anything in 3 years</a:t>
              </a:r>
              <a:endParaRPr>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-With such a small inactive group, the focus can be more on increasing spend per customer, launching loyalty programs, or upselling.</a:t>
              </a:r>
              <a:endParaRPr>
                <a:solidFill>
                  <a:schemeClr val="lt1"/>
                </a:solidFill>
                <a:latin typeface="Montserrat"/>
                <a:ea typeface="Montserrat"/>
                <a:cs typeface="Montserrat"/>
                <a:sym typeface="Montserrat"/>
              </a:endParaRPr>
            </a:p>
          </p:txBody>
        </p:sp>
      </p:grpSp>
      <p:pic>
        <p:nvPicPr>
          <p:cNvPr id="476" name="Google Shape;476;p48"/>
          <p:cNvPicPr preferRelativeResize="0"/>
          <p:nvPr/>
        </p:nvPicPr>
        <p:blipFill>
          <a:blip r:embed="rId3">
            <a:alphaModFix/>
          </a:blip>
          <a:stretch>
            <a:fillRect/>
          </a:stretch>
        </p:blipFill>
        <p:spPr>
          <a:xfrm>
            <a:off x="371475" y="2154820"/>
            <a:ext cx="2908798" cy="263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482" name="Google Shape;482;p49"/>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484" name="Google Shape;484;p49"/>
          <p:cNvSpPr txBox="1"/>
          <p:nvPr/>
        </p:nvSpPr>
        <p:spPr>
          <a:xfrm>
            <a:off x="587200" y="1174425"/>
            <a:ext cx="778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lt1"/>
                </a:solidFill>
                <a:latin typeface="Montserrat"/>
                <a:ea typeface="Montserrat"/>
                <a:cs typeface="Montserrat"/>
                <a:sym typeface="Montserrat"/>
              </a:rPr>
              <a:t>C</a:t>
            </a:r>
            <a:r>
              <a:rPr lang="id">
                <a:solidFill>
                  <a:schemeClr val="lt1"/>
                </a:solidFill>
                <a:latin typeface="Montserrat"/>
                <a:ea typeface="Montserrat"/>
                <a:cs typeface="Montserrat"/>
                <a:sym typeface="Montserrat"/>
              </a:rPr>
              <a:t>.	</a:t>
            </a:r>
            <a:r>
              <a:rPr lang="id">
                <a:solidFill>
                  <a:schemeClr val="lt1"/>
                </a:solidFill>
                <a:latin typeface="Montserrat"/>
                <a:ea typeface="Montserrat"/>
                <a:cs typeface="Montserrat"/>
                <a:sym typeface="Montserrat"/>
              </a:rPr>
              <a:t>In the data dictionary, the account activity "X" is said to be the most active transacting compared to other levels. Is it true? Present your findings in a data visualization.</a:t>
            </a:r>
            <a:endParaRPr>
              <a:solidFill>
                <a:schemeClr val="lt1"/>
              </a:solidFill>
              <a:latin typeface="Montserrat"/>
              <a:ea typeface="Montserrat"/>
              <a:cs typeface="Montserrat"/>
              <a:sym typeface="Montserrat"/>
            </a:endParaRPr>
          </a:p>
        </p:txBody>
      </p:sp>
      <p:sp>
        <p:nvSpPr>
          <p:cNvPr id="485" name="Google Shape;485;p49"/>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86" name="Google Shape;486;p49"/>
          <p:cNvGrpSpPr/>
          <p:nvPr/>
        </p:nvGrpSpPr>
        <p:grpSpPr>
          <a:xfrm>
            <a:off x="4411583" y="2154825"/>
            <a:ext cx="1397242" cy="329206"/>
            <a:chOff x="0" y="0"/>
            <a:chExt cx="3480054" cy="928125"/>
          </a:xfrm>
        </p:grpSpPr>
        <p:sp>
          <p:nvSpPr>
            <p:cNvPr id="487" name="Google Shape;487;p49"/>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8" name="Google Shape;488;p49"/>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489" name="Google Shape;489;p49"/>
          <p:cNvGrpSpPr/>
          <p:nvPr/>
        </p:nvGrpSpPr>
        <p:grpSpPr>
          <a:xfrm>
            <a:off x="4433043" y="2586940"/>
            <a:ext cx="4004963" cy="1878243"/>
            <a:chOff x="0" y="0"/>
            <a:chExt cx="21371199" cy="5295300"/>
          </a:xfrm>
        </p:grpSpPr>
        <p:sp>
          <p:nvSpPr>
            <p:cNvPr id="490" name="Google Shape;490;p49"/>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491" name="Google Shape;491;p49"/>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Based on median of month since last sales per activity level data, we can see that account activity “X” and “Y” has more productive result than account activity “Z” with the longest month since last sales for 18 months.</a:t>
              </a:r>
              <a:endParaRPr sz="1300">
                <a:solidFill>
                  <a:schemeClr val="lt1"/>
                </a:solidFill>
                <a:latin typeface="Montserrat"/>
                <a:ea typeface="Montserrat"/>
                <a:cs typeface="Montserrat"/>
                <a:sym typeface="Montserrat"/>
              </a:endParaRPr>
            </a:p>
          </p:txBody>
        </p:sp>
      </p:grpSp>
      <p:pic>
        <p:nvPicPr>
          <p:cNvPr id="492" name="Google Shape;492;p49"/>
          <p:cNvPicPr preferRelativeResize="0"/>
          <p:nvPr/>
        </p:nvPicPr>
        <p:blipFill>
          <a:blip r:embed="rId3">
            <a:alphaModFix/>
          </a:blip>
          <a:stretch>
            <a:fillRect/>
          </a:stretch>
        </p:blipFill>
        <p:spPr>
          <a:xfrm>
            <a:off x="547694" y="2343159"/>
            <a:ext cx="3338500" cy="2428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0"/>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498" name="Google Shape;498;p50"/>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00" name="Google Shape;500;p50"/>
          <p:cNvSpPr txBox="1"/>
          <p:nvPr/>
        </p:nvSpPr>
        <p:spPr>
          <a:xfrm>
            <a:off x="587200" y="1174425"/>
            <a:ext cx="778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lt1"/>
                </a:solidFill>
                <a:latin typeface="Montserrat"/>
                <a:ea typeface="Montserrat"/>
                <a:cs typeface="Montserrat"/>
                <a:sym typeface="Montserrat"/>
              </a:rPr>
              <a:t>C</a:t>
            </a:r>
            <a:r>
              <a:rPr lang="id">
                <a:solidFill>
                  <a:schemeClr val="lt1"/>
                </a:solidFill>
                <a:latin typeface="Montserrat"/>
                <a:ea typeface="Montserrat"/>
                <a:cs typeface="Montserrat"/>
                <a:sym typeface="Montserrat"/>
              </a:rPr>
              <a:t>.	In the data dictionary, the account activity "X" is said to be the most active transacting compared to other levels. Is it true? Present your findings in a data visualization.</a:t>
            </a:r>
            <a:endParaRPr>
              <a:solidFill>
                <a:schemeClr val="lt1"/>
              </a:solidFill>
              <a:latin typeface="Montserrat"/>
              <a:ea typeface="Montserrat"/>
              <a:cs typeface="Montserrat"/>
              <a:sym typeface="Montserrat"/>
            </a:endParaRPr>
          </a:p>
        </p:txBody>
      </p:sp>
      <p:sp>
        <p:nvSpPr>
          <p:cNvPr id="501" name="Google Shape;501;p50"/>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02" name="Google Shape;502;p50"/>
          <p:cNvGrpSpPr/>
          <p:nvPr/>
        </p:nvGrpSpPr>
        <p:grpSpPr>
          <a:xfrm>
            <a:off x="4411583" y="2154825"/>
            <a:ext cx="1397242" cy="329206"/>
            <a:chOff x="0" y="0"/>
            <a:chExt cx="3480054" cy="928125"/>
          </a:xfrm>
        </p:grpSpPr>
        <p:sp>
          <p:nvSpPr>
            <p:cNvPr id="503" name="Google Shape;503;p50"/>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 name="Google Shape;504;p50"/>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505" name="Google Shape;505;p50"/>
          <p:cNvGrpSpPr/>
          <p:nvPr/>
        </p:nvGrpSpPr>
        <p:grpSpPr>
          <a:xfrm>
            <a:off x="4433043" y="2586940"/>
            <a:ext cx="4004963" cy="1878243"/>
            <a:chOff x="0" y="0"/>
            <a:chExt cx="21371199" cy="5295300"/>
          </a:xfrm>
        </p:grpSpPr>
        <p:sp>
          <p:nvSpPr>
            <p:cNvPr id="506" name="Google Shape;506;p50"/>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07" name="Google Shape;507;p50"/>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Based on mean of sales per activity level data, we can see that account activity “X” has the most productive result which describe from the number of mean of sales for 3.28. It means that account activity “X” averaged do 3.28 transactions per account in the past 3 years.</a:t>
              </a:r>
              <a:endParaRPr sz="1300">
                <a:solidFill>
                  <a:schemeClr val="lt1"/>
                </a:solidFill>
                <a:latin typeface="Montserrat"/>
                <a:ea typeface="Montserrat"/>
                <a:cs typeface="Montserrat"/>
                <a:sym typeface="Montserrat"/>
              </a:endParaRPr>
            </a:p>
          </p:txBody>
        </p:sp>
      </p:grpSp>
      <p:pic>
        <p:nvPicPr>
          <p:cNvPr id="508" name="Google Shape;508;p50"/>
          <p:cNvPicPr preferRelativeResize="0"/>
          <p:nvPr/>
        </p:nvPicPr>
        <p:blipFill>
          <a:blip r:embed="rId3">
            <a:alphaModFix/>
          </a:blip>
          <a:stretch>
            <a:fillRect/>
          </a:stretch>
        </p:blipFill>
        <p:spPr>
          <a:xfrm>
            <a:off x="590550" y="2343150"/>
            <a:ext cx="3295650" cy="242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14" name="Google Shape;514;p51"/>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16" name="Google Shape;516;p51"/>
          <p:cNvSpPr txBox="1"/>
          <p:nvPr/>
        </p:nvSpPr>
        <p:spPr>
          <a:xfrm>
            <a:off x="587200" y="1174425"/>
            <a:ext cx="77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lt1"/>
                </a:solidFill>
                <a:latin typeface="Montserrat"/>
                <a:ea typeface="Montserrat"/>
                <a:cs typeface="Montserrat"/>
                <a:sym typeface="Montserrat"/>
              </a:rPr>
              <a:t>D</a:t>
            </a:r>
            <a:r>
              <a:rPr lang="id">
                <a:solidFill>
                  <a:schemeClr val="lt1"/>
                </a:solidFill>
                <a:latin typeface="Montserrat"/>
                <a:ea typeface="Montserrat"/>
                <a:cs typeface="Montserrat"/>
                <a:sym typeface="Montserrat"/>
              </a:rPr>
              <a:t>.	</a:t>
            </a:r>
            <a:r>
              <a:rPr lang="id">
                <a:solidFill>
                  <a:schemeClr val="lt1"/>
                </a:solidFill>
                <a:latin typeface="Montserrat"/>
                <a:ea typeface="Montserrat"/>
                <a:cs typeface="Montserrat"/>
                <a:sym typeface="Montserrat"/>
              </a:rPr>
              <a:t>Is it true that male clients generate higher profits compared to female clients?</a:t>
            </a:r>
            <a:endParaRPr>
              <a:solidFill>
                <a:schemeClr val="lt1"/>
              </a:solidFill>
              <a:latin typeface="Montserrat"/>
              <a:ea typeface="Montserrat"/>
              <a:cs typeface="Montserrat"/>
              <a:sym typeface="Montserrat"/>
            </a:endParaRPr>
          </a:p>
        </p:txBody>
      </p:sp>
      <p:sp>
        <p:nvSpPr>
          <p:cNvPr id="517" name="Google Shape;517;p51"/>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18" name="Google Shape;518;p51"/>
          <p:cNvGrpSpPr/>
          <p:nvPr/>
        </p:nvGrpSpPr>
        <p:grpSpPr>
          <a:xfrm>
            <a:off x="4411583" y="2154825"/>
            <a:ext cx="1397242" cy="329206"/>
            <a:chOff x="0" y="0"/>
            <a:chExt cx="3480054" cy="928125"/>
          </a:xfrm>
        </p:grpSpPr>
        <p:sp>
          <p:nvSpPr>
            <p:cNvPr id="519" name="Google Shape;519;p51"/>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51"/>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521" name="Google Shape;521;p51"/>
          <p:cNvGrpSpPr/>
          <p:nvPr/>
        </p:nvGrpSpPr>
        <p:grpSpPr>
          <a:xfrm>
            <a:off x="4433043" y="2586940"/>
            <a:ext cx="4004963" cy="1878243"/>
            <a:chOff x="0" y="0"/>
            <a:chExt cx="21371199" cy="5295300"/>
          </a:xfrm>
        </p:grpSpPr>
        <p:sp>
          <p:nvSpPr>
            <p:cNvPr id="522" name="Google Shape;522;p51"/>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23" name="Google Shape;523;p51"/>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a:solidFill>
                    <a:schemeClr val="lt1"/>
                  </a:solidFill>
                  <a:latin typeface="Montserrat"/>
                  <a:ea typeface="Montserrat"/>
                  <a:cs typeface="Montserrat"/>
                  <a:sym typeface="Montserrat"/>
                </a:rPr>
                <a:t>Even though, on average, each male brings in a bit more profit (788) than each female (776), the total profit from females is actually higher for about 5.19 million euros compared to 4.48 million euros from males.</a:t>
              </a:r>
              <a:endParaRPr sz="1300">
                <a:solidFill>
                  <a:schemeClr val="lt1"/>
                </a:solidFill>
                <a:latin typeface="Montserrat"/>
                <a:ea typeface="Montserrat"/>
                <a:cs typeface="Montserrat"/>
                <a:sym typeface="Montserrat"/>
              </a:endParaRPr>
            </a:p>
          </p:txBody>
        </p:sp>
      </p:grpSp>
      <p:pic>
        <p:nvPicPr>
          <p:cNvPr id="524" name="Google Shape;524;p51"/>
          <p:cNvPicPr preferRelativeResize="0"/>
          <p:nvPr/>
        </p:nvPicPr>
        <p:blipFill>
          <a:blip r:embed="rId3">
            <a:alphaModFix/>
          </a:blip>
          <a:stretch>
            <a:fillRect/>
          </a:stretch>
        </p:blipFill>
        <p:spPr>
          <a:xfrm>
            <a:off x="528644" y="2343159"/>
            <a:ext cx="3357550" cy="24288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2"/>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30" name="Google Shape;530;p52"/>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32" name="Google Shape;532;p52"/>
          <p:cNvSpPr txBox="1"/>
          <p:nvPr/>
        </p:nvSpPr>
        <p:spPr>
          <a:xfrm>
            <a:off x="587200" y="1174425"/>
            <a:ext cx="778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a:solidFill>
                  <a:schemeClr val="lt1"/>
                </a:solidFill>
                <a:latin typeface="Montserrat"/>
                <a:ea typeface="Montserrat"/>
                <a:cs typeface="Montserrat"/>
                <a:sym typeface="Montserrat"/>
              </a:rPr>
              <a:t>E.	Calculate the proportion of total sales in the past 3 years based on generations (Boomer, Gen-X, Milenial, Gen-Z, Gen-Alpha). Does the total sales skew toward a certain demographic group? If so, what is your recommendation for the bank to improve sales performance? Present your findings in a data visualization.</a:t>
            </a:r>
            <a:endParaRPr sz="1100">
              <a:solidFill>
                <a:schemeClr val="lt1"/>
              </a:solidFill>
              <a:latin typeface="Montserrat"/>
              <a:ea typeface="Montserrat"/>
              <a:cs typeface="Montserrat"/>
              <a:sym typeface="Montserrat"/>
            </a:endParaRPr>
          </a:p>
        </p:txBody>
      </p:sp>
      <p:pic>
        <p:nvPicPr>
          <p:cNvPr id="533" name="Google Shape;533;p52"/>
          <p:cNvPicPr preferRelativeResize="0"/>
          <p:nvPr/>
        </p:nvPicPr>
        <p:blipFill>
          <a:blip r:embed="rId3">
            <a:alphaModFix/>
          </a:blip>
          <a:stretch>
            <a:fillRect/>
          </a:stretch>
        </p:blipFill>
        <p:spPr>
          <a:xfrm>
            <a:off x="533400" y="2188725"/>
            <a:ext cx="4443912" cy="2802375"/>
          </a:xfrm>
          <a:prstGeom prst="rect">
            <a:avLst/>
          </a:prstGeom>
          <a:noFill/>
          <a:ln>
            <a:noFill/>
          </a:ln>
        </p:spPr>
      </p:pic>
      <p:pic>
        <p:nvPicPr>
          <p:cNvPr id="534" name="Google Shape;534;p52"/>
          <p:cNvPicPr preferRelativeResize="0"/>
          <p:nvPr/>
        </p:nvPicPr>
        <p:blipFill>
          <a:blip r:embed="rId4">
            <a:alphaModFix/>
          </a:blip>
          <a:stretch>
            <a:fillRect/>
          </a:stretch>
        </p:blipFill>
        <p:spPr>
          <a:xfrm>
            <a:off x="5510712" y="2188725"/>
            <a:ext cx="2725715" cy="2802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3"/>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40" name="Google Shape;540;p53"/>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42" name="Google Shape;542;p53"/>
          <p:cNvSpPr txBox="1"/>
          <p:nvPr/>
        </p:nvSpPr>
        <p:spPr>
          <a:xfrm>
            <a:off x="587200" y="1174425"/>
            <a:ext cx="778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a:solidFill>
                  <a:schemeClr val="lt1"/>
                </a:solidFill>
                <a:latin typeface="Montserrat"/>
                <a:ea typeface="Montserrat"/>
                <a:cs typeface="Montserrat"/>
                <a:sym typeface="Montserrat"/>
              </a:rPr>
              <a:t>E</a:t>
            </a:r>
            <a:r>
              <a:rPr lang="id" sz="1100">
                <a:solidFill>
                  <a:schemeClr val="lt1"/>
                </a:solidFill>
                <a:latin typeface="Montserrat"/>
                <a:ea typeface="Montserrat"/>
                <a:cs typeface="Montserrat"/>
                <a:sym typeface="Montserrat"/>
              </a:rPr>
              <a:t>.	</a:t>
            </a:r>
            <a:r>
              <a:rPr lang="id" sz="1100">
                <a:solidFill>
                  <a:schemeClr val="lt1"/>
                </a:solidFill>
                <a:latin typeface="Montserrat"/>
                <a:ea typeface="Montserrat"/>
                <a:cs typeface="Montserrat"/>
                <a:sym typeface="Montserrat"/>
              </a:rPr>
              <a:t>Calculate the proportion of total sales in the past 3 years based on generations (Boomer, Gen-X, Milenial, Gen-Z, Gen-Alpha). Does the total sales skew toward a certain demographic group? If so, what is your recommendation for the bank to improve sales performance? Present your findings in a data visualization.</a:t>
            </a:r>
            <a:endParaRPr sz="1100">
              <a:solidFill>
                <a:schemeClr val="lt1"/>
              </a:solidFill>
              <a:latin typeface="Montserrat"/>
              <a:ea typeface="Montserrat"/>
              <a:cs typeface="Montserrat"/>
              <a:sym typeface="Montserrat"/>
            </a:endParaRPr>
          </a:p>
        </p:txBody>
      </p:sp>
      <p:sp>
        <p:nvSpPr>
          <p:cNvPr id="543" name="Google Shape;543;p53"/>
          <p:cNvSpPr/>
          <p:nvPr/>
        </p:nvSpPr>
        <p:spPr>
          <a:xfrm>
            <a:off x="337100" y="2286130"/>
            <a:ext cx="8209637"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44" name="Google Shape;544;p53"/>
          <p:cNvGrpSpPr/>
          <p:nvPr/>
        </p:nvGrpSpPr>
        <p:grpSpPr>
          <a:xfrm>
            <a:off x="516071" y="2154825"/>
            <a:ext cx="2707482" cy="329206"/>
            <a:chOff x="0" y="0"/>
            <a:chExt cx="3480054" cy="928125"/>
          </a:xfrm>
        </p:grpSpPr>
        <p:sp>
          <p:nvSpPr>
            <p:cNvPr id="545" name="Google Shape;545;p53"/>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53"/>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547" name="Google Shape;547;p53"/>
          <p:cNvGrpSpPr/>
          <p:nvPr/>
        </p:nvGrpSpPr>
        <p:grpSpPr>
          <a:xfrm>
            <a:off x="557657" y="2510738"/>
            <a:ext cx="7759882" cy="1954407"/>
            <a:chOff x="0" y="-214829"/>
            <a:chExt cx="21371199" cy="5510029"/>
          </a:xfrm>
        </p:grpSpPr>
        <p:sp>
          <p:nvSpPr>
            <p:cNvPr id="548" name="Google Shape;548;p53"/>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49" name="Google Shape;549;p53"/>
            <p:cNvSpPr txBox="1"/>
            <p:nvPr/>
          </p:nvSpPr>
          <p:spPr>
            <a:xfrm>
              <a:off x="0" y="-214829"/>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-There’s a noticeable skew in total sales toward older generations, especially Boomers and Gen X.</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300">
                  <a:solidFill>
                    <a:schemeClr val="lt1"/>
                  </a:solidFill>
                  <a:latin typeface="Montserrat"/>
                  <a:ea typeface="Montserrat"/>
                  <a:cs typeface="Montserrat"/>
                  <a:sym typeface="Montserrat"/>
                </a:rPr>
                <a:t>-Boomers have the highest average total sales at 33,076 euros, followed closely by Gen X at 32,660 euros. On the other hand, Gen Z lags behind with an average of 21,238 euros, which is quite a bit lower than the others.</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4"/>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55" name="Google Shape;555;p54"/>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57" name="Google Shape;557;p54"/>
          <p:cNvSpPr txBox="1"/>
          <p:nvPr/>
        </p:nvSpPr>
        <p:spPr>
          <a:xfrm>
            <a:off x="587200" y="1174425"/>
            <a:ext cx="778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a:solidFill>
                  <a:schemeClr val="lt1"/>
                </a:solidFill>
                <a:latin typeface="Montserrat"/>
                <a:ea typeface="Montserrat"/>
                <a:cs typeface="Montserrat"/>
                <a:sym typeface="Montserrat"/>
              </a:rPr>
              <a:t>E.	Calculate the proportion of total sales in the past 3 years based on generations (Boomer, Gen-X, Milenial, Gen-Z, Gen-Alpha). Does the total sales skew toward a certain demographic group? If so, what is your recommendation for the bank to improve sales performance? Present your findings in a data visualization.</a:t>
            </a:r>
            <a:endParaRPr sz="1100">
              <a:solidFill>
                <a:schemeClr val="lt1"/>
              </a:solidFill>
              <a:latin typeface="Montserrat"/>
              <a:ea typeface="Montserrat"/>
              <a:cs typeface="Montserrat"/>
              <a:sym typeface="Montserrat"/>
            </a:endParaRPr>
          </a:p>
        </p:txBody>
      </p:sp>
      <p:sp>
        <p:nvSpPr>
          <p:cNvPr id="558" name="Google Shape;558;p54"/>
          <p:cNvSpPr/>
          <p:nvPr/>
        </p:nvSpPr>
        <p:spPr>
          <a:xfrm>
            <a:off x="337111" y="2286131"/>
            <a:ext cx="8209637"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59" name="Google Shape;559;p54"/>
          <p:cNvGrpSpPr/>
          <p:nvPr/>
        </p:nvGrpSpPr>
        <p:grpSpPr>
          <a:xfrm>
            <a:off x="557667" y="2586939"/>
            <a:ext cx="7759882" cy="1878243"/>
            <a:chOff x="0" y="0"/>
            <a:chExt cx="21371199" cy="5295300"/>
          </a:xfrm>
        </p:grpSpPr>
        <p:sp>
          <p:nvSpPr>
            <p:cNvPr id="560" name="Google Shape;560;p54"/>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61" name="Google Shape;561;p54"/>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-Gen Z and Millennials have a lot of potential, but right now their average sales are lower. The bank can focus on creating products that really fit where they are in life things like budgeting tools, savings plans, or first-time buyer support.</a:t>
              </a:r>
              <a:endParaRPr sz="13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-Gen X and Boomers are already strong contributors, so it’s important to keep that going. Offering them added value like retirement planning, wealth management, or premium services can deepen those relationships.</a:t>
              </a:r>
              <a:endParaRPr sz="13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-The bank could also look at cross-generational opportunities. For example, a referral program where Boomers refer their kids or grandkids could bring in younger customers while rewarding older ones. Personalized outreach based on life events like getting married or planning for retirement could also make a big impact.</a:t>
              </a:r>
              <a:endParaRPr sz="1300">
                <a:solidFill>
                  <a:schemeClr val="lt1"/>
                </a:solidFill>
                <a:latin typeface="Montserrat"/>
                <a:ea typeface="Montserrat"/>
                <a:cs typeface="Montserrat"/>
                <a:sym typeface="Montserrat"/>
              </a:endParaRPr>
            </a:p>
          </p:txBody>
        </p:sp>
      </p:grpSp>
      <p:grpSp>
        <p:nvGrpSpPr>
          <p:cNvPr id="562" name="Google Shape;562;p54"/>
          <p:cNvGrpSpPr/>
          <p:nvPr/>
        </p:nvGrpSpPr>
        <p:grpSpPr>
          <a:xfrm>
            <a:off x="516074" y="2179525"/>
            <a:ext cx="3226706" cy="363361"/>
            <a:chOff x="0" y="0"/>
            <a:chExt cx="3480054" cy="928125"/>
          </a:xfrm>
        </p:grpSpPr>
        <p:sp>
          <p:nvSpPr>
            <p:cNvPr id="563" name="Google Shape;563;p54"/>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54"/>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Recommendation for The Bank</a:t>
              </a:r>
              <a:endParaRPr sz="7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5"/>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70" name="Google Shape;570;p55"/>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72" name="Google Shape;572;p55"/>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F</a:t>
            </a:r>
            <a:r>
              <a:rPr lang="id" sz="1300">
                <a:solidFill>
                  <a:schemeClr val="lt1"/>
                </a:solidFill>
                <a:latin typeface="Montserrat"/>
                <a:ea typeface="Montserrat"/>
                <a:cs typeface="Montserrat"/>
                <a:sym typeface="Montserrat"/>
              </a:rPr>
              <a:t>.	</a:t>
            </a:r>
            <a:r>
              <a:rPr lang="id" sz="1300">
                <a:solidFill>
                  <a:schemeClr val="lt1"/>
                </a:solidFill>
                <a:latin typeface="Montserrat"/>
                <a:ea typeface="Montserrat"/>
                <a:cs typeface="Montserrat"/>
                <a:sym typeface="Montserrat"/>
              </a:rPr>
              <a:t>Is there a relationship between increasing the number of email and SMS messages and improved total sales performance? If so, what is your recommendation for the bank to improve its sales performance? Present your findings in a line chart.</a:t>
            </a:r>
            <a:endParaRPr sz="1300">
              <a:solidFill>
                <a:schemeClr val="lt1"/>
              </a:solidFill>
              <a:latin typeface="Montserrat"/>
              <a:ea typeface="Montserrat"/>
              <a:cs typeface="Montserrat"/>
              <a:sym typeface="Montserrat"/>
            </a:endParaRPr>
          </a:p>
        </p:txBody>
      </p:sp>
      <p:sp>
        <p:nvSpPr>
          <p:cNvPr id="573" name="Google Shape;573;p55"/>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74" name="Google Shape;574;p55"/>
          <p:cNvGrpSpPr/>
          <p:nvPr/>
        </p:nvGrpSpPr>
        <p:grpSpPr>
          <a:xfrm>
            <a:off x="4411583" y="2154825"/>
            <a:ext cx="1397242" cy="329206"/>
            <a:chOff x="0" y="0"/>
            <a:chExt cx="3480054" cy="928125"/>
          </a:xfrm>
        </p:grpSpPr>
        <p:sp>
          <p:nvSpPr>
            <p:cNvPr id="575" name="Google Shape;575;p55"/>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55"/>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Insights</a:t>
              </a:r>
              <a:endParaRPr sz="700"/>
            </a:p>
          </p:txBody>
        </p:sp>
      </p:grpSp>
      <p:grpSp>
        <p:nvGrpSpPr>
          <p:cNvPr id="577" name="Google Shape;577;p55"/>
          <p:cNvGrpSpPr/>
          <p:nvPr/>
        </p:nvGrpSpPr>
        <p:grpSpPr>
          <a:xfrm>
            <a:off x="4433043" y="2586940"/>
            <a:ext cx="4004963" cy="1878243"/>
            <a:chOff x="0" y="0"/>
            <a:chExt cx="21371199" cy="5295300"/>
          </a:xfrm>
        </p:grpSpPr>
        <p:sp>
          <p:nvSpPr>
            <p:cNvPr id="578" name="Google Shape;578;p55"/>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79" name="Google Shape;579;p55"/>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-There are a positive relationship between how often the bank reaches out to customers via email and SMS, and how much those customers end up spending. The data shows that as the number of messages goes up, so do the total sales.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-People who got just 2 to 5 messages over the past year typically spent under 33,000 euros in total.</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-But once customers started getting 10+ messages, their total sales jumped over 70,000 euros at 12 messages, and more than 100,000 euros at 16.</a:t>
              </a:r>
              <a:endParaRPr sz="1200">
                <a:solidFill>
                  <a:schemeClr val="lt1"/>
                </a:solidFill>
                <a:latin typeface="Montserrat"/>
                <a:ea typeface="Montserrat"/>
                <a:cs typeface="Montserrat"/>
                <a:sym typeface="Montserrat"/>
              </a:endParaRPr>
            </a:p>
          </p:txBody>
        </p:sp>
      </p:grpSp>
      <p:pic>
        <p:nvPicPr>
          <p:cNvPr id="580" name="Google Shape;580;p55"/>
          <p:cNvPicPr preferRelativeResize="0"/>
          <p:nvPr/>
        </p:nvPicPr>
        <p:blipFill>
          <a:blip r:embed="rId3">
            <a:alphaModFix/>
          </a:blip>
          <a:stretch>
            <a:fillRect/>
          </a:stretch>
        </p:blipFill>
        <p:spPr>
          <a:xfrm>
            <a:off x="467375" y="2450575"/>
            <a:ext cx="3767050" cy="2235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nvSpPr>
        <p:spPr>
          <a:xfrm>
            <a:off x="1687834" y="1999259"/>
            <a:ext cx="5900100" cy="2869800"/>
          </a:xfrm>
          <a:prstGeom prst="rect">
            <a:avLst/>
          </a:prstGeom>
          <a:noFill/>
          <a:ln>
            <a:noFill/>
          </a:ln>
        </p:spPr>
        <p:txBody>
          <a:bodyPr anchorCtr="0" anchor="t" bIns="0" lIns="0" spcFirstLastPara="1" rIns="0" wrap="square" tIns="0">
            <a:spAutoFit/>
          </a:bodyPr>
          <a:lstStyle/>
          <a:p>
            <a:pPr indent="-311150" lvl="0" marL="457200" rtl="0" algn="l">
              <a:lnSpc>
                <a:spcPct val="115000"/>
              </a:lnSpc>
              <a:spcBef>
                <a:spcPts val="0"/>
              </a:spcBef>
              <a:spcAft>
                <a:spcPts val="0"/>
              </a:spcAft>
              <a:buClr>
                <a:schemeClr val="accent1"/>
              </a:buClr>
              <a:buSzPts val="1300"/>
              <a:buFont typeface="Montserrat"/>
              <a:buChar char="●"/>
            </a:pPr>
            <a:r>
              <a:rPr lang="id" sz="1300">
                <a:solidFill>
                  <a:schemeClr val="accent1"/>
                </a:solidFill>
                <a:latin typeface="Montserrat"/>
                <a:ea typeface="Montserrat"/>
                <a:cs typeface="Montserrat"/>
                <a:sym typeface="Montserrat"/>
              </a:rPr>
              <a:t>As a Data Analyst at RevoBank, which based in Europe, we are asked to summarizing the sales performance from </a:t>
            </a:r>
            <a:r>
              <a:rPr b="1" lang="id" sz="1300">
                <a:solidFill>
                  <a:schemeClr val="accent1"/>
                </a:solidFill>
                <a:latin typeface="Montserrat"/>
                <a:ea typeface="Montserrat"/>
                <a:cs typeface="Montserrat"/>
                <a:sym typeface="Montserrat"/>
              </a:rPr>
              <a:t>the past three years</a:t>
            </a:r>
            <a:r>
              <a:rPr lang="id" sz="1300">
                <a:solidFill>
                  <a:schemeClr val="accent1"/>
                </a:solidFill>
                <a:latin typeface="Montserrat"/>
                <a:ea typeface="Montserrat"/>
                <a:cs typeface="Montserrat"/>
                <a:sym typeface="Montserrat"/>
              </a:rPr>
              <a:t> and creating user personas based on the existing clients by our manager.</a:t>
            </a:r>
            <a:endParaRPr sz="1300">
              <a:solidFill>
                <a:schemeClr val="accent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accent1"/>
              </a:buClr>
              <a:buSzPts val="1300"/>
              <a:buFont typeface="Montserrat"/>
              <a:buChar char="●"/>
            </a:pPr>
            <a:r>
              <a:rPr lang="id" sz="1300">
                <a:solidFill>
                  <a:schemeClr val="accent1"/>
                </a:solidFill>
                <a:latin typeface="Montserrat"/>
                <a:ea typeface="Montserrat"/>
                <a:cs typeface="Montserrat"/>
                <a:sym typeface="Montserrat"/>
              </a:rPr>
              <a:t>Working together with the performance management (PM) team, whose has the goals to encourage existing customers to use RevoBank credit card products more, we received a data summary about detailing clients and their sales over </a:t>
            </a:r>
            <a:r>
              <a:rPr b="1" lang="id" sz="1300">
                <a:solidFill>
                  <a:schemeClr val="accent1"/>
                </a:solidFill>
                <a:latin typeface="Montserrat"/>
                <a:ea typeface="Montserrat"/>
                <a:cs typeface="Montserrat"/>
                <a:sym typeface="Montserrat"/>
              </a:rPr>
              <a:t>the last three years (36 months)</a:t>
            </a:r>
            <a:r>
              <a:rPr lang="id" sz="1300">
                <a:solidFill>
                  <a:schemeClr val="accent1"/>
                </a:solidFill>
                <a:latin typeface="Montserrat"/>
                <a:ea typeface="Montserrat"/>
                <a:cs typeface="Montserrat"/>
                <a:sym typeface="Montserrat"/>
              </a:rPr>
              <a:t> from the MIS (Management Information System).</a:t>
            </a:r>
            <a:endParaRPr sz="1300">
              <a:solidFill>
                <a:schemeClr val="accent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accent1"/>
              </a:buClr>
              <a:buSzPts val="1300"/>
              <a:buFont typeface="Montserrat"/>
              <a:buChar char="●"/>
            </a:pPr>
            <a:r>
              <a:rPr lang="id" sz="1300">
                <a:solidFill>
                  <a:schemeClr val="accent1"/>
                </a:solidFill>
                <a:latin typeface="Montserrat"/>
                <a:ea typeface="Montserrat"/>
                <a:cs typeface="Montserrat"/>
                <a:sym typeface="Montserrat"/>
              </a:rPr>
              <a:t>The banks earn profit of 2.4% from total sales amount. </a:t>
            </a:r>
            <a:endParaRPr sz="1300">
              <a:solidFill>
                <a:schemeClr val="accent1"/>
              </a:solidFill>
              <a:latin typeface="Montserrat"/>
              <a:ea typeface="Montserrat"/>
              <a:cs typeface="Montserrat"/>
              <a:sym typeface="Montserrat"/>
            </a:endParaRPr>
          </a:p>
          <a:p>
            <a:pPr indent="0" lvl="0" marL="0" marR="0" rtl="0" algn="just">
              <a:lnSpc>
                <a:spcPct val="140000"/>
              </a:lnSpc>
              <a:spcBef>
                <a:spcPts val="1200"/>
              </a:spcBef>
              <a:spcAft>
                <a:spcPts val="0"/>
              </a:spcAft>
              <a:buNone/>
            </a:pPr>
            <a:r>
              <a:t/>
            </a:r>
            <a:endParaRPr b="1" sz="1200">
              <a:solidFill>
                <a:srgbClr val="595959"/>
              </a:solidFill>
              <a:latin typeface="Montserrat"/>
              <a:ea typeface="Montserrat"/>
              <a:cs typeface="Montserrat"/>
              <a:sym typeface="Montserrat"/>
            </a:endParaRPr>
          </a:p>
        </p:txBody>
      </p:sp>
      <p:grpSp>
        <p:nvGrpSpPr>
          <p:cNvPr id="272" name="Google Shape;272;p38"/>
          <p:cNvGrpSpPr/>
          <p:nvPr/>
        </p:nvGrpSpPr>
        <p:grpSpPr>
          <a:xfrm>
            <a:off x="-4439363" y="-1097358"/>
            <a:ext cx="6127207" cy="6240872"/>
            <a:chOff x="0" y="0"/>
            <a:chExt cx="832094" cy="847530"/>
          </a:xfrm>
        </p:grpSpPr>
        <p:sp>
          <p:nvSpPr>
            <p:cNvPr id="273" name="Google Shape;273;p38"/>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274" name="Google Shape;274;p38"/>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5" name="Google Shape;275;p38"/>
          <p:cNvGrpSpPr/>
          <p:nvPr/>
        </p:nvGrpSpPr>
        <p:grpSpPr>
          <a:xfrm>
            <a:off x="7932038" y="1698031"/>
            <a:ext cx="3179105" cy="3179105"/>
            <a:chOff x="0" y="0"/>
            <a:chExt cx="812800" cy="812800"/>
          </a:xfrm>
        </p:grpSpPr>
        <p:sp>
          <p:nvSpPr>
            <p:cNvPr id="276" name="Google Shape;276;p38"/>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277" name="Google Shape;277;p38"/>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8" name="Google Shape;278;p38"/>
          <p:cNvSpPr txBox="1"/>
          <p:nvPr/>
        </p:nvSpPr>
        <p:spPr>
          <a:xfrm>
            <a:off x="2160825" y="955075"/>
            <a:ext cx="5900100" cy="98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Business Overview &amp; </a:t>
            </a:r>
            <a:endParaRPr sz="32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Scope of Project</a:t>
            </a:r>
            <a:endParaRPr b="1" sz="3200">
              <a:solidFill>
                <a:schemeClr val="dk2"/>
              </a:solidFill>
              <a:latin typeface="Montserrat"/>
              <a:ea typeface="Montserrat"/>
              <a:cs typeface="Montserrat"/>
              <a:sym typeface="Montserrat"/>
            </a:endParaRPr>
          </a:p>
        </p:txBody>
      </p:sp>
      <p:grpSp>
        <p:nvGrpSpPr>
          <p:cNvPr id="279" name="Google Shape;279;p38"/>
          <p:cNvGrpSpPr/>
          <p:nvPr/>
        </p:nvGrpSpPr>
        <p:grpSpPr>
          <a:xfrm>
            <a:off x="7820536" y="2205723"/>
            <a:ext cx="3179105" cy="3179105"/>
            <a:chOff x="0" y="0"/>
            <a:chExt cx="812800" cy="812800"/>
          </a:xfrm>
        </p:grpSpPr>
        <p:sp>
          <p:nvSpPr>
            <p:cNvPr id="280" name="Google Shape;280;p38"/>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281" name="Google Shape;281;p38"/>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6"/>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Exploratory Data Analysis</a:t>
            </a:r>
            <a:endParaRPr sz="3000">
              <a:latin typeface="Montserrat ExtraBold"/>
              <a:ea typeface="Montserrat ExtraBold"/>
              <a:cs typeface="Montserrat ExtraBold"/>
              <a:sym typeface="Montserrat ExtraBold"/>
            </a:endParaRPr>
          </a:p>
        </p:txBody>
      </p:sp>
      <p:sp>
        <p:nvSpPr>
          <p:cNvPr id="586" name="Google Shape;586;p56"/>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6"/>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588" name="Google Shape;588;p56"/>
          <p:cNvSpPr txBox="1"/>
          <p:nvPr/>
        </p:nvSpPr>
        <p:spPr>
          <a:xfrm>
            <a:off x="587200" y="1174425"/>
            <a:ext cx="7788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F.	Is there a relationship between increasing the number of email and SMS messages and improved total sales performance? If so, what is your recommendation for the bank to improve its sales performance? Present your findings in a line chart.</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589" name="Google Shape;589;p56"/>
          <p:cNvSpPr/>
          <p:nvPr/>
        </p:nvSpPr>
        <p:spPr>
          <a:xfrm>
            <a:off x="337111" y="2286131"/>
            <a:ext cx="8209637"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90" name="Google Shape;590;p56"/>
          <p:cNvGrpSpPr/>
          <p:nvPr/>
        </p:nvGrpSpPr>
        <p:grpSpPr>
          <a:xfrm>
            <a:off x="557667" y="2586939"/>
            <a:ext cx="7759882" cy="1878243"/>
            <a:chOff x="0" y="0"/>
            <a:chExt cx="21371199" cy="5295300"/>
          </a:xfrm>
        </p:grpSpPr>
        <p:sp>
          <p:nvSpPr>
            <p:cNvPr id="591" name="Google Shape;591;p56"/>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592" name="Google Shape;592;p56"/>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a:t>
              </a:r>
              <a:r>
                <a:rPr lang="id" sz="1300">
                  <a:solidFill>
                    <a:schemeClr val="lt1"/>
                  </a:solidFill>
                  <a:latin typeface="Montserrat"/>
                  <a:ea typeface="Montserrat"/>
                  <a:cs typeface="Montserrat"/>
                  <a:sym typeface="Montserrat"/>
                </a:rPr>
                <a:t>If customers are spending more when they’re contacted more often, then the bank should consider increasing the number of email and SMS promotions, especially for customers who are already somewhat engaged.</a:t>
              </a:r>
              <a:endParaRPr sz="13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-Use the information about each customer (like their age group, past behavior, or interests) to tailor the content so it feels helpful, not spammy.</a:t>
              </a:r>
              <a:endParaRPr sz="13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-Try out different frequencies and see what sticks. Some customers may respond well to monthly updates; others might prefer something less frequent.</a:t>
              </a:r>
              <a:endParaRPr sz="13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300">
                  <a:solidFill>
                    <a:schemeClr val="lt1"/>
                  </a:solidFill>
                  <a:latin typeface="Montserrat"/>
                  <a:ea typeface="Montserrat"/>
                  <a:cs typeface="Montserrat"/>
                  <a:sym typeface="Montserrat"/>
                </a:rPr>
                <a:t>-The customers getting the most messages are also bringing in the most revenue, so it’s worth investing in this kind of engagement, not just for one-off campaigns, but as part of an ongoing relationship strategy.</a:t>
              </a:r>
              <a:endParaRPr sz="1300">
                <a:solidFill>
                  <a:schemeClr val="lt1"/>
                </a:solidFill>
                <a:latin typeface="Montserrat"/>
                <a:ea typeface="Montserrat"/>
                <a:cs typeface="Montserrat"/>
                <a:sym typeface="Montserrat"/>
              </a:endParaRPr>
            </a:p>
          </p:txBody>
        </p:sp>
      </p:grpSp>
      <p:grpSp>
        <p:nvGrpSpPr>
          <p:cNvPr id="593" name="Google Shape;593;p56"/>
          <p:cNvGrpSpPr/>
          <p:nvPr/>
        </p:nvGrpSpPr>
        <p:grpSpPr>
          <a:xfrm>
            <a:off x="516074" y="2179525"/>
            <a:ext cx="3226706" cy="363361"/>
            <a:chOff x="0" y="0"/>
            <a:chExt cx="3480054" cy="928125"/>
          </a:xfrm>
        </p:grpSpPr>
        <p:sp>
          <p:nvSpPr>
            <p:cNvPr id="594" name="Google Shape;594;p56"/>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5" name="Google Shape;595;p56"/>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Recommendation for The Bank</a:t>
              </a:r>
              <a:endParaRPr sz="7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01" name="Google Shape;601;p57"/>
          <p:cNvSpPr/>
          <p:nvPr/>
        </p:nvSpPr>
        <p:spPr>
          <a:xfrm>
            <a:off x="337100" y="946050"/>
            <a:ext cx="8266500" cy="7548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7"/>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03" name="Google Shape;603;p57"/>
          <p:cNvSpPr txBox="1"/>
          <p:nvPr/>
        </p:nvSpPr>
        <p:spPr>
          <a:xfrm>
            <a:off x="587200" y="1174425"/>
            <a:ext cx="778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a. What is the best clustering method to form segments of this project? Explain the reason.</a:t>
            </a:r>
            <a:endParaRPr sz="1300">
              <a:solidFill>
                <a:schemeClr val="lt1"/>
              </a:solidFill>
              <a:latin typeface="Montserrat"/>
              <a:ea typeface="Montserrat"/>
              <a:cs typeface="Montserrat"/>
              <a:sym typeface="Montserrat"/>
            </a:endParaRPr>
          </a:p>
        </p:txBody>
      </p:sp>
      <p:sp>
        <p:nvSpPr>
          <p:cNvPr id="604" name="Google Shape;604;p57"/>
          <p:cNvSpPr/>
          <p:nvPr/>
        </p:nvSpPr>
        <p:spPr>
          <a:xfrm>
            <a:off x="337110" y="2019668"/>
            <a:ext cx="8209637" cy="283667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05" name="Google Shape;605;p57"/>
          <p:cNvGrpSpPr/>
          <p:nvPr/>
        </p:nvGrpSpPr>
        <p:grpSpPr>
          <a:xfrm>
            <a:off x="516081" y="1874725"/>
            <a:ext cx="2707482" cy="363361"/>
            <a:chOff x="0" y="0"/>
            <a:chExt cx="3480054" cy="928125"/>
          </a:xfrm>
        </p:grpSpPr>
        <p:sp>
          <p:nvSpPr>
            <p:cNvPr id="606" name="Google Shape;606;p57"/>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7" name="Google Shape;607;p57"/>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08" name="Google Shape;608;p57"/>
          <p:cNvGrpSpPr/>
          <p:nvPr/>
        </p:nvGrpSpPr>
        <p:grpSpPr>
          <a:xfrm>
            <a:off x="557667" y="2351719"/>
            <a:ext cx="7759882" cy="2073110"/>
            <a:chOff x="0" y="0"/>
            <a:chExt cx="21371199" cy="5295300"/>
          </a:xfrm>
        </p:grpSpPr>
        <p:sp>
          <p:nvSpPr>
            <p:cNvPr id="609" name="Google Shape;609;p57"/>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10" name="Google Shape;610;p57"/>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We choose </a:t>
              </a:r>
              <a:r>
                <a:rPr b="1" lang="id" sz="1200">
                  <a:solidFill>
                    <a:schemeClr val="lt1"/>
                  </a:solidFill>
                  <a:latin typeface="Montserrat"/>
                  <a:ea typeface="Montserrat"/>
                  <a:cs typeface="Montserrat"/>
                  <a:sym typeface="Montserrat"/>
                </a:rPr>
                <a:t>k-means clustering</a:t>
              </a:r>
              <a:r>
                <a:rPr lang="id" sz="1200">
                  <a:solidFill>
                    <a:schemeClr val="lt1"/>
                  </a:solidFill>
                  <a:latin typeface="Montserrat"/>
                  <a:ea typeface="Montserrat"/>
                  <a:cs typeface="Montserrat"/>
                  <a:sym typeface="Montserrat"/>
                </a:rPr>
                <a:t> method to make customer segmentation for several reason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Handles multiple features (demographic, behavioral, transactional) and can identify complex relationships in the data than RFM  method;</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Offers data driven segmentation without predefined categories or assumption;</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Allows for scalability, especially with large datasets;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Uncovers hidden patterns and provides more granular customer segments;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Highly flexible in terms of customization, and allows for dynamic, evolving segmentation as new data comes in.</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8"/>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16" name="Google Shape;616;p58"/>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18" name="Google Shape;618;p58"/>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sp>
        <p:nvSpPr>
          <p:cNvPr id="619" name="Google Shape;619;p58"/>
          <p:cNvSpPr/>
          <p:nvPr/>
        </p:nvSpPr>
        <p:spPr>
          <a:xfrm>
            <a:off x="337100" y="3962526"/>
            <a:ext cx="8209637" cy="95760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0" name="Google Shape;620;p58"/>
          <p:cNvGrpSpPr/>
          <p:nvPr/>
        </p:nvGrpSpPr>
        <p:grpSpPr>
          <a:xfrm>
            <a:off x="516082" y="3831225"/>
            <a:ext cx="2707482" cy="329206"/>
            <a:chOff x="0" y="0"/>
            <a:chExt cx="3480054" cy="928125"/>
          </a:xfrm>
        </p:grpSpPr>
        <p:sp>
          <p:nvSpPr>
            <p:cNvPr id="621" name="Google Shape;621;p58"/>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 name="Google Shape;622;p58"/>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23" name="Google Shape;623;p58"/>
          <p:cNvGrpSpPr/>
          <p:nvPr/>
        </p:nvGrpSpPr>
        <p:grpSpPr>
          <a:xfrm>
            <a:off x="557667" y="4263339"/>
            <a:ext cx="7759882" cy="1878207"/>
            <a:chOff x="0" y="0"/>
            <a:chExt cx="21371199" cy="5295200"/>
          </a:xfrm>
        </p:grpSpPr>
        <p:sp>
          <p:nvSpPr>
            <p:cNvPr id="624" name="Google Shape;624;p58"/>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25" name="Google Shape;625;p58"/>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solidFill>
                    <a:schemeClr val="lt1"/>
                  </a:solidFill>
                  <a:latin typeface="Montserrat"/>
                  <a:ea typeface="Montserrat"/>
                  <a:cs typeface="Montserrat"/>
                  <a:sym typeface="Montserrat"/>
                </a:rPr>
                <a:t>We choose several numeric features to make scaling. But, there is flag female column that must be transform with one hot encoding earlier for scaling process.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p:txBody>
        </p:sp>
      </p:grpSp>
      <p:pic>
        <p:nvPicPr>
          <p:cNvPr id="626" name="Google Shape;626;p58"/>
          <p:cNvPicPr preferRelativeResize="0"/>
          <p:nvPr/>
        </p:nvPicPr>
        <p:blipFill>
          <a:blip r:embed="rId3">
            <a:alphaModFix/>
          </a:blip>
          <a:stretch>
            <a:fillRect/>
          </a:stretch>
        </p:blipFill>
        <p:spPr>
          <a:xfrm>
            <a:off x="381000" y="2114550"/>
            <a:ext cx="8209625" cy="15531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9"/>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32" name="Google Shape;632;p59"/>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9"/>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34" name="Google Shape;634;p59"/>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pic>
        <p:nvPicPr>
          <p:cNvPr id="635" name="Google Shape;635;p59"/>
          <p:cNvPicPr preferRelativeResize="0"/>
          <p:nvPr/>
        </p:nvPicPr>
        <p:blipFill>
          <a:blip r:embed="rId3">
            <a:alphaModFix/>
          </a:blip>
          <a:stretch>
            <a:fillRect/>
          </a:stretch>
        </p:blipFill>
        <p:spPr>
          <a:xfrm>
            <a:off x="709875" y="2104275"/>
            <a:ext cx="3033276" cy="3039227"/>
          </a:xfrm>
          <a:prstGeom prst="rect">
            <a:avLst/>
          </a:prstGeom>
          <a:noFill/>
          <a:ln>
            <a:noFill/>
          </a:ln>
        </p:spPr>
      </p:pic>
      <p:sp>
        <p:nvSpPr>
          <p:cNvPr id="636" name="Google Shape;636;p59"/>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37" name="Google Shape;637;p59"/>
          <p:cNvGrpSpPr/>
          <p:nvPr/>
        </p:nvGrpSpPr>
        <p:grpSpPr>
          <a:xfrm>
            <a:off x="4411583" y="2154825"/>
            <a:ext cx="1397242" cy="329206"/>
            <a:chOff x="0" y="0"/>
            <a:chExt cx="3480054" cy="928125"/>
          </a:xfrm>
        </p:grpSpPr>
        <p:sp>
          <p:nvSpPr>
            <p:cNvPr id="638" name="Google Shape;638;p59"/>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9" name="Google Shape;639;p59"/>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40" name="Google Shape;640;p59"/>
          <p:cNvGrpSpPr/>
          <p:nvPr/>
        </p:nvGrpSpPr>
        <p:grpSpPr>
          <a:xfrm>
            <a:off x="4433043" y="2586940"/>
            <a:ext cx="4004963" cy="1878243"/>
            <a:chOff x="0" y="0"/>
            <a:chExt cx="21371199" cy="5295300"/>
          </a:xfrm>
        </p:grpSpPr>
        <p:sp>
          <p:nvSpPr>
            <p:cNvPr id="641" name="Google Shape;641;p59"/>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42" name="Google Shape;642;p59"/>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After we see the segment mapping, we can’t determine the number of segments that need to be created because from the mapping results, we cannot find a pattern from the existing segment mapping, and also the number of variables is quite large.</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0"/>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48" name="Google Shape;648;p60"/>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50" name="Google Shape;650;p60"/>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sp>
        <p:nvSpPr>
          <p:cNvPr id="651" name="Google Shape;651;p60"/>
          <p:cNvSpPr/>
          <p:nvPr/>
        </p:nvSpPr>
        <p:spPr>
          <a:xfrm>
            <a:off x="337100" y="3962526"/>
            <a:ext cx="8209637" cy="95760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52" name="Google Shape;652;p60"/>
          <p:cNvGrpSpPr/>
          <p:nvPr/>
        </p:nvGrpSpPr>
        <p:grpSpPr>
          <a:xfrm>
            <a:off x="516082" y="3831225"/>
            <a:ext cx="2707482" cy="329206"/>
            <a:chOff x="0" y="0"/>
            <a:chExt cx="3480054" cy="928125"/>
          </a:xfrm>
        </p:grpSpPr>
        <p:sp>
          <p:nvSpPr>
            <p:cNvPr id="653" name="Google Shape;653;p60"/>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4" name="Google Shape;654;p60"/>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55" name="Google Shape;655;p60"/>
          <p:cNvGrpSpPr/>
          <p:nvPr/>
        </p:nvGrpSpPr>
        <p:grpSpPr>
          <a:xfrm>
            <a:off x="557667" y="4263339"/>
            <a:ext cx="7759882" cy="1878207"/>
            <a:chOff x="0" y="0"/>
            <a:chExt cx="21371199" cy="5295200"/>
          </a:xfrm>
        </p:grpSpPr>
        <p:sp>
          <p:nvSpPr>
            <p:cNvPr id="656" name="Google Shape;656;p60"/>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57" name="Google Shape;657;p60"/>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solidFill>
                    <a:schemeClr val="lt1"/>
                  </a:solidFill>
                  <a:latin typeface="Montserrat"/>
                  <a:ea typeface="Montserrat"/>
                  <a:cs typeface="Montserrat"/>
                  <a:sym typeface="Montserrat"/>
                </a:rPr>
                <a:t>We decide using PowerTransformer technique on feature scaling, because the dataset has an extreme skew distribution.</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p:txBody>
        </p:sp>
      </p:grpSp>
      <p:pic>
        <p:nvPicPr>
          <p:cNvPr id="658" name="Google Shape;658;p60"/>
          <p:cNvPicPr preferRelativeResize="0"/>
          <p:nvPr/>
        </p:nvPicPr>
        <p:blipFill>
          <a:blip r:embed="rId3">
            <a:alphaModFix/>
          </a:blip>
          <a:stretch>
            <a:fillRect/>
          </a:stretch>
        </p:blipFill>
        <p:spPr>
          <a:xfrm>
            <a:off x="304800" y="2222370"/>
            <a:ext cx="8266499" cy="14637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1"/>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64" name="Google Shape;664;p61"/>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66" name="Google Shape;666;p61"/>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sp>
        <p:nvSpPr>
          <p:cNvPr id="667" name="Google Shape;667;p61"/>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68" name="Google Shape;668;p61"/>
          <p:cNvGrpSpPr/>
          <p:nvPr/>
        </p:nvGrpSpPr>
        <p:grpSpPr>
          <a:xfrm>
            <a:off x="4411583" y="2154825"/>
            <a:ext cx="1397242" cy="329206"/>
            <a:chOff x="0" y="0"/>
            <a:chExt cx="3480054" cy="928125"/>
          </a:xfrm>
        </p:grpSpPr>
        <p:sp>
          <p:nvSpPr>
            <p:cNvPr id="669" name="Google Shape;669;p61"/>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0" name="Google Shape;670;p61"/>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71" name="Google Shape;671;p61"/>
          <p:cNvGrpSpPr/>
          <p:nvPr/>
        </p:nvGrpSpPr>
        <p:grpSpPr>
          <a:xfrm>
            <a:off x="4433043" y="2586940"/>
            <a:ext cx="4004963" cy="1878243"/>
            <a:chOff x="0" y="0"/>
            <a:chExt cx="21371199" cy="5295300"/>
          </a:xfrm>
        </p:grpSpPr>
        <p:sp>
          <p:nvSpPr>
            <p:cNvPr id="672" name="Google Shape;672;p61"/>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73" name="Google Shape;673;p61"/>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After we see the result from elbow method to show the optimal k number, we decided to continue using the silhouette method to ensure the optimal k number between 4-8.</a:t>
              </a:r>
              <a:endParaRPr sz="1200">
                <a:solidFill>
                  <a:schemeClr val="lt1"/>
                </a:solidFill>
                <a:latin typeface="Montserrat"/>
                <a:ea typeface="Montserrat"/>
                <a:cs typeface="Montserrat"/>
                <a:sym typeface="Montserrat"/>
              </a:endParaRPr>
            </a:p>
          </p:txBody>
        </p:sp>
      </p:grpSp>
      <p:pic>
        <p:nvPicPr>
          <p:cNvPr id="674" name="Google Shape;674;p61"/>
          <p:cNvPicPr preferRelativeResize="0"/>
          <p:nvPr/>
        </p:nvPicPr>
        <p:blipFill>
          <a:blip r:embed="rId3">
            <a:alphaModFix/>
          </a:blip>
          <a:stretch>
            <a:fillRect/>
          </a:stretch>
        </p:blipFill>
        <p:spPr>
          <a:xfrm>
            <a:off x="447675" y="2282575"/>
            <a:ext cx="3632147" cy="2565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2"/>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80" name="Google Shape;680;p62"/>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2"/>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82" name="Google Shape;682;p62"/>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sp>
        <p:nvSpPr>
          <p:cNvPr id="683" name="Google Shape;683;p62"/>
          <p:cNvSpPr/>
          <p:nvPr/>
        </p:nvSpPr>
        <p:spPr>
          <a:xfrm>
            <a:off x="4210501" y="2286130"/>
            <a:ext cx="4359600"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84" name="Google Shape;684;p62"/>
          <p:cNvGrpSpPr/>
          <p:nvPr/>
        </p:nvGrpSpPr>
        <p:grpSpPr>
          <a:xfrm>
            <a:off x="4305247" y="2154825"/>
            <a:ext cx="1433434" cy="329206"/>
            <a:chOff x="0" y="0"/>
            <a:chExt cx="3480054" cy="928125"/>
          </a:xfrm>
        </p:grpSpPr>
        <p:sp>
          <p:nvSpPr>
            <p:cNvPr id="685" name="Google Shape;685;p62"/>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6" name="Google Shape;686;p62"/>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687" name="Google Shape;687;p62"/>
          <p:cNvGrpSpPr/>
          <p:nvPr/>
        </p:nvGrpSpPr>
        <p:grpSpPr>
          <a:xfrm>
            <a:off x="4327262" y="2586938"/>
            <a:ext cx="4109682" cy="1878243"/>
            <a:chOff x="0" y="0"/>
            <a:chExt cx="21371199" cy="5295300"/>
          </a:xfrm>
        </p:grpSpPr>
        <p:sp>
          <p:nvSpPr>
            <p:cNvPr id="688" name="Google Shape;688;p62"/>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689" name="Google Shape;689;p62"/>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After we see the result from silhouette method, we decide to choose 4 as k number for several reason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a:t>
              </a:r>
              <a:r>
                <a:rPr lang="id" sz="1200">
                  <a:solidFill>
                    <a:schemeClr val="lt1"/>
                  </a:solidFill>
                  <a:latin typeface="Montserrat"/>
                  <a:ea typeface="Montserrat"/>
                  <a:cs typeface="Montserrat"/>
                  <a:sym typeface="Montserrat"/>
                </a:rPr>
                <a:t>Has the highest avg. silhouette score</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The size/proportion of the silhouette tends to be more similar than the others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There are only 2 negative silhouettes</a:t>
              </a:r>
              <a:endParaRPr sz="1200">
                <a:solidFill>
                  <a:schemeClr val="lt1"/>
                </a:solidFill>
                <a:latin typeface="Montserrat"/>
                <a:ea typeface="Montserrat"/>
                <a:cs typeface="Montserrat"/>
                <a:sym typeface="Montserrat"/>
              </a:endParaRPr>
            </a:p>
          </p:txBody>
        </p:sp>
      </p:grpSp>
      <p:pic>
        <p:nvPicPr>
          <p:cNvPr id="690" name="Google Shape;690;p62"/>
          <p:cNvPicPr preferRelativeResize="0"/>
          <p:nvPr/>
        </p:nvPicPr>
        <p:blipFill rotWithShape="1">
          <a:blip r:embed="rId3">
            <a:alphaModFix/>
          </a:blip>
          <a:srcRect b="67568" l="0" r="51071" t="0"/>
          <a:stretch/>
        </p:blipFill>
        <p:spPr>
          <a:xfrm>
            <a:off x="1543500" y="2897225"/>
            <a:ext cx="1469375" cy="1878226"/>
          </a:xfrm>
          <a:prstGeom prst="rect">
            <a:avLst/>
          </a:prstGeom>
          <a:noFill/>
          <a:ln>
            <a:noFill/>
          </a:ln>
        </p:spPr>
      </p:pic>
      <p:pic>
        <p:nvPicPr>
          <p:cNvPr id="691" name="Google Shape;691;p62"/>
          <p:cNvPicPr preferRelativeResize="0"/>
          <p:nvPr/>
        </p:nvPicPr>
        <p:blipFill>
          <a:blip r:embed="rId4">
            <a:alphaModFix/>
          </a:blip>
          <a:stretch>
            <a:fillRect/>
          </a:stretch>
        </p:blipFill>
        <p:spPr>
          <a:xfrm>
            <a:off x="428625" y="2190746"/>
            <a:ext cx="3616576" cy="652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697" name="Google Shape;697;p63"/>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3"/>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699" name="Google Shape;699;p63"/>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b. Make sure to carefully choose the appropriate cluster using techniques such as segment mapping, the elbow meethod, silhouette score, silhouette analysis, or other relevant metrics for the selected method.</a:t>
            </a:r>
            <a:endParaRPr sz="1300">
              <a:solidFill>
                <a:schemeClr val="lt1"/>
              </a:solidFill>
              <a:latin typeface="Montserrat"/>
              <a:ea typeface="Montserrat"/>
              <a:cs typeface="Montserrat"/>
              <a:sym typeface="Montserrat"/>
            </a:endParaRPr>
          </a:p>
        </p:txBody>
      </p:sp>
      <p:sp>
        <p:nvSpPr>
          <p:cNvPr id="700" name="Google Shape;700;p63"/>
          <p:cNvSpPr/>
          <p:nvPr/>
        </p:nvSpPr>
        <p:spPr>
          <a:xfrm>
            <a:off x="337100" y="3962526"/>
            <a:ext cx="8209637" cy="95760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01" name="Google Shape;701;p63"/>
          <p:cNvGrpSpPr/>
          <p:nvPr/>
        </p:nvGrpSpPr>
        <p:grpSpPr>
          <a:xfrm>
            <a:off x="516082" y="3831225"/>
            <a:ext cx="2707482" cy="329206"/>
            <a:chOff x="0" y="0"/>
            <a:chExt cx="3480054" cy="928125"/>
          </a:xfrm>
        </p:grpSpPr>
        <p:sp>
          <p:nvSpPr>
            <p:cNvPr id="702" name="Google Shape;702;p63"/>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3" name="Google Shape;703;p63"/>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Result</a:t>
              </a:r>
              <a:endParaRPr sz="700"/>
            </a:p>
          </p:txBody>
        </p:sp>
      </p:grpSp>
      <p:grpSp>
        <p:nvGrpSpPr>
          <p:cNvPr id="704" name="Google Shape;704;p63"/>
          <p:cNvGrpSpPr/>
          <p:nvPr/>
        </p:nvGrpSpPr>
        <p:grpSpPr>
          <a:xfrm>
            <a:off x="557667" y="4263339"/>
            <a:ext cx="7759882" cy="1878207"/>
            <a:chOff x="0" y="0"/>
            <a:chExt cx="21371199" cy="5295200"/>
          </a:xfrm>
        </p:grpSpPr>
        <p:sp>
          <p:nvSpPr>
            <p:cNvPr id="705" name="Google Shape;705;p63"/>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706" name="Google Shape;706;p63"/>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 result shows that cluster 3 has the largest number of client, followed by cluster 0, cluster 1, and cluster 2.</a:t>
              </a:r>
              <a:endParaRPr sz="1200">
                <a:solidFill>
                  <a:schemeClr val="lt1"/>
                </a:solidFill>
                <a:latin typeface="Montserrat"/>
                <a:ea typeface="Montserrat"/>
                <a:cs typeface="Montserrat"/>
                <a:sym typeface="Montserrat"/>
              </a:endParaRPr>
            </a:p>
          </p:txBody>
        </p:sp>
      </p:grpSp>
      <p:pic>
        <p:nvPicPr>
          <p:cNvPr id="707" name="Google Shape;707;p63"/>
          <p:cNvPicPr preferRelativeResize="0"/>
          <p:nvPr/>
        </p:nvPicPr>
        <p:blipFill>
          <a:blip r:embed="rId3">
            <a:alphaModFix/>
          </a:blip>
          <a:stretch>
            <a:fillRect/>
          </a:stretch>
        </p:blipFill>
        <p:spPr>
          <a:xfrm>
            <a:off x="381000" y="2274723"/>
            <a:ext cx="6765926" cy="1151000"/>
          </a:xfrm>
          <a:prstGeom prst="rect">
            <a:avLst/>
          </a:prstGeom>
          <a:noFill/>
          <a:ln>
            <a:noFill/>
          </a:ln>
        </p:spPr>
      </p:pic>
      <p:pic>
        <p:nvPicPr>
          <p:cNvPr id="708" name="Google Shape;708;p63"/>
          <p:cNvPicPr preferRelativeResize="0"/>
          <p:nvPr/>
        </p:nvPicPr>
        <p:blipFill>
          <a:blip r:embed="rId4">
            <a:alphaModFix/>
          </a:blip>
          <a:stretch>
            <a:fillRect/>
          </a:stretch>
        </p:blipFill>
        <p:spPr>
          <a:xfrm>
            <a:off x="7339022" y="2198522"/>
            <a:ext cx="1208510" cy="137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4"/>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714" name="Google Shape;714;p64"/>
          <p:cNvSpPr/>
          <p:nvPr/>
        </p:nvSpPr>
        <p:spPr>
          <a:xfrm>
            <a:off x="337100" y="946050"/>
            <a:ext cx="8266500" cy="1059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716" name="Google Shape;716;p64"/>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c. Identify the segments that have higher average sales per client, higher average transaction frequency per client, higher revenue generated, and/or a larger proportion of clients with no sales!</a:t>
            </a:r>
            <a:endParaRPr sz="1300">
              <a:solidFill>
                <a:schemeClr val="lt1"/>
              </a:solidFill>
              <a:latin typeface="Montserrat"/>
              <a:ea typeface="Montserrat"/>
              <a:cs typeface="Montserrat"/>
              <a:sym typeface="Montserrat"/>
            </a:endParaRPr>
          </a:p>
        </p:txBody>
      </p:sp>
      <p:sp>
        <p:nvSpPr>
          <p:cNvPr id="717" name="Google Shape;717;p64"/>
          <p:cNvSpPr/>
          <p:nvPr/>
        </p:nvSpPr>
        <p:spPr>
          <a:xfrm>
            <a:off x="4319224" y="2286131"/>
            <a:ext cx="4246364" cy="256565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18" name="Google Shape;718;p64"/>
          <p:cNvGrpSpPr/>
          <p:nvPr/>
        </p:nvGrpSpPr>
        <p:grpSpPr>
          <a:xfrm>
            <a:off x="4411583" y="2154825"/>
            <a:ext cx="1397242" cy="329206"/>
            <a:chOff x="0" y="0"/>
            <a:chExt cx="3480054" cy="928125"/>
          </a:xfrm>
        </p:grpSpPr>
        <p:sp>
          <p:nvSpPr>
            <p:cNvPr id="719" name="Google Shape;719;p64"/>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0" name="Google Shape;720;p64"/>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721" name="Google Shape;721;p64"/>
          <p:cNvGrpSpPr/>
          <p:nvPr/>
        </p:nvGrpSpPr>
        <p:grpSpPr>
          <a:xfrm>
            <a:off x="4433043" y="2586940"/>
            <a:ext cx="4004963" cy="1878243"/>
            <a:chOff x="0" y="0"/>
            <a:chExt cx="21371199" cy="5295300"/>
          </a:xfrm>
        </p:grpSpPr>
        <p:sp>
          <p:nvSpPr>
            <p:cNvPr id="722" name="Google Shape;722;p64"/>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723" name="Google Shape;723;p64"/>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Cluster 1 (High-Value Customers) has the highest average sales per client with 20,892.09 euros.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Cluster 0 (Loyal Customers) and 2 (Big Spenders)  has the highest quantity of sales per client with 4x.</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Cluster 2 (Big Spenders) has the highest total sales per client with 87,568.95 euros.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Cluster 3 (Churned/Inactive Customers) has the largest proportion of clients with no sales with 752 clients.</a:t>
              </a:r>
              <a:endParaRPr sz="1200">
                <a:solidFill>
                  <a:schemeClr val="lt1"/>
                </a:solidFill>
                <a:latin typeface="Montserrat"/>
                <a:ea typeface="Montserrat"/>
                <a:cs typeface="Montserrat"/>
                <a:sym typeface="Montserrat"/>
              </a:endParaRPr>
            </a:p>
          </p:txBody>
        </p:sp>
      </p:grpSp>
      <p:pic>
        <p:nvPicPr>
          <p:cNvPr id="724" name="Google Shape;724;p64"/>
          <p:cNvPicPr preferRelativeResize="0"/>
          <p:nvPr/>
        </p:nvPicPr>
        <p:blipFill>
          <a:blip r:embed="rId3">
            <a:alphaModFix/>
          </a:blip>
          <a:stretch>
            <a:fillRect/>
          </a:stretch>
        </p:blipFill>
        <p:spPr>
          <a:xfrm>
            <a:off x="809625" y="2269394"/>
            <a:ext cx="2689389" cy="1059600"/>
          </a:xfrm>
          <a:prstGeom prst="rect">
            <a:avLst/>
          </a:prstGeom>
          <a:noFill/>
          <a:ln>
            <a:noFill/>
          </a:ln>
        </p:spPr>
      </p:pic>
      <p:pic>
        <p:nvPicPr>
          <p:cNvPr id="725" name="Google Shape;725;p64"/>
          <p:cNvPicPr preferRelativeResize="0"/>
          <p:nvPr/>
        </p:nvPicPr>
        <p:blipFill>
          <a:blip r:embed="rId4">
            <a:alphaModFix/>
          </a:blip>
          <a:stretch>
            <a:fillRect/>
          </a:stretch>
        </p:blipFill>
        <p:spPr>
          <a:xfrm>
            <a:off x="1433519" y="3495028"/>
            <a:ext cx="1397250" cy="12246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5"/>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731" name="Google Shape;731;p65"/>
          <p:cNvSpPr/>
          <p:nvPr/>
        </p:nvSpPr>
        <p:spPr>
          <a:xfrm>
            <a:off x="337100" y="946050"/>
            <a:ext cx="8266500" cy="10134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733" name="Google Shape;733;p65"/>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d. re-read the business background, and identify business opportunities associated with the user persona in your result. To gather user persona, don't forget to interpret the created clusters.</a:t>
            </a:r>
            <a:endParaRPr sz="1300">
              <a:solidFill>
                <a:schemeClr val="lt1"/>
              </a:solidFill>
              <a:latin typeface="Montserrat"/>
              <a:ea typeface="Montserrat"/>
              <a:cs typeface="Montserrat"/>
              <a:sym typeface="Montserrat"/>
            </a:endParaRPr>
          </a:p>
        </p:txBody>
      </p:sp>
      <p:sp>
        <p:nvSpPr>
          <p:cNvPr id="734" name="Google Shape;734;p65"/>
          <p:cNvSpPr/>
          <p:nvPr/>
        </p:nvSpPr>
        <p:spPr>
          <a:xfrm>
            <a:off x="337100" y="2267928"/>
            <a:ext cx="8209637" cy="2601788"/>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35" name="Google Shape;735;p65"/>
          <p:cNvGrpSpPr/>
          <p:nvPr/>
        </p:nvGrpSpPr>
        <p:grpSpPr>
          <a:xfrm>
            <a:off x="516071" y="2135699"/>
            <a:ext cx="2707482" cy="331433"/>
            <a:chOff x="0" y="0"/>
            <a:chExt cx="3480054" cy="928125"/>
          </a:xfrm>
        </p:grpSpPr>
        <p:sp>
          <p:nvSpPr>
            <p:cNvPr id="736" name="Google Shape;736;p65"/>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7" name="Google Shape;737;p65"/>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738" name="Google Shape;738;p65"/>
          <p:cNvGrpSpPr/>
          <p:nvPr/>
        </p:nvGrpSpPr>
        <p:grpSpPr>
          <a:xfrm>
            <a:off x="557657" y="2494650"/>
            <a:ext cx="7759882" cy="1967116"/>
            <a:chOff x="0" y="-213386"/>
            <a:chExt cx="21371199" cy="5508586"/>
          </a:xfrm>
        </p:grpSpPr>
        <p:sp>
          <p:nvSpPr>
            <p:cNvPr id="739" name="Google Shape;739;p65"/>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740" name="Google Shape;740;p65"/>
            <p:cNvSpPr txBox="1"/>
            <p:nvPr/>
          </p:nvSpPr>
          <p:spPr>
            <a:xfrm>
              <a:off x="0" y="-213386"/>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b="1" lang="id" sz="1000">
                  <a:solidFill>
                    <a:schemeClr val="lt1"/>
                  </a:solidFill>
                  <a:latin typeface="Montserrat"/>
                  <a:ea typeface="Montserrat"/>
                  <a:cs typeface="Montserrat"/>
                  <a:sym typeface="Montserrat"/>
                </a:rPr>
                <a:t>Business Opportunities</a:t>
              </a:r>
              <a:r>
                <a:rPr lang="id" sz="1000">
                  <a:solidFill>
                    <a:schemeClr val="lt1"/>
                  </a:solidFill>
                  <a:latin typeface="Montserrat"/>
                  <a:ea typeface="Montserrat"/>
                  <a:cs typeface="Montserrat"/>
                  <a:sym typeface="Montserrat"/>
                </a:rPr>
                <a:t>:</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Cluster 0 (Loyal Customers) : These customers are consistent and reliable. You could offer exclusive discounts, special deals, or even give them access to early product releases.</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Cluster 1 (High-Value Customers) : These are the ones who like to splurge when they do buy. They could really appreciate personalized experiences maybe offering them exclusive offers or giving them access to high-end products that cater to their taste.</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Cluster 2 (Big Spenders) : These customers are the golden goose. The goal here is to keep them engaged by offering bundles, VIP loyalty perks, or even early access to new products.</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Cluster 3 (Churned/Inactive Customers) : These customers used to buy but haven’t in a while, and some haven’t made a purchase in over 3 years. With the right re-engagement campaigns, maybe can bring them back perhaps through personalized offers or discounts to win them over again.</a:t>
              </a:r>
              <a:endParaRPr sz="1000">
                <a:solidFill>
                  <a:schemeClr val="lt1"/>
                </a:solidFill>
                <a:latin typeface="Montserrat"/>
                <a:ea typeface="Montserrat"/>
                <a:cs typeface="Montserrat"/>
                <a:sym typeface="Montserra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nvSpPr>
        <p:spPr>
          <a:xfrm>
            <a:off x="1687834" y="1999259"/>
            <a:ext cx="5900100" cy="14778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None/>
            </a:pPr>
            <a:r>
              <a:rPr lang="id" sz="1200">
                <a:latin typeface="Montserrat Medium"/>
                <a:ea typeface="Montserrat Medium"/>
                <a:cs typeface="Montserrat Medium"/>
                <a:sym typeface="Montserrat Medium"/>
              </a:rPr>
              <a:t>“How to understand the client’s behavior by summarizing the sales performance from the past three years, creating user personas based on existing clients, and identifying business opportunities to select the right promotional methods based on several user categories in order to encourage existing customers to use RevoBank credit card products more ?”</a:t>
            </a:r>
            <a:endParaRPr sz="1200">
              <a:latin typeface="Montserrat Medium"/>
              <a:ea typeface="Montserrat Medium"/>
              <a:cs typeface="Montserrat Medium"/>
              <a:sym typeface="Montserrat Medium"/>
            </a:endParaRPr>
          </a:p>
        </p:txBody>
      </p:sp>
      <p:grpSp>
        <p:nvGrpSpPr>
          <p:cNvPr id="291" name="Google Shape;291;p39"/>
          <p:cNvGrpSpPr/>
          <p:nvPr/>
        </p:nvGrpSpPr>
        <p:grpSpPr>
          <a:xfrm>
            <a:off x="-4439363" y="-1097358"/>
            <a:ext cx="6127207" cy="6240872"/>
            <a:chOff x="0" y="0"/>
            <a:chExt cx="832094" cy="847530"/>
          </a:xfrm>
        </p:grpSpPr>
        <p:sp>
          <p:nvSpPr>
            <p:cNvPr id="292" name="Google Shape;292;p39"/>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293" name="Google Shape;293;p39"/>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4" name="Google Shape;294;p39"/>
          <p:cNvGrpSpPr/>
          <p:nvPr/>
        </p:nvGrpSpPr>
        <p:grpSpPr>
          <a:xfrm>
            <a:off x="7932038" y="1698031"/>
            <a:ext cx="3179105" cy="3179105"/>
            <a:chOff x="0" y="0"/>
            <a:chExt cx="812800" cy="812800"/>
          </a:xfrm>
        </p:grpSpPr>
        <p:sp>
          <p:nvSpPr>
            <p:cNvPr id="295" name="Google Shape;295;p39"/>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296" name="Google Shape;296;p39"/>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7" name="Google Shape;297;p39"/>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Problem Statement</a:t>
            </a:r>
            <a:endParaRPr b="1" sz="3200">
              <a:solidFill>
                <a:schemeClr val="dk2"/>
              </a:solidFill>
              <a:latin typeface="Montserrat"/>
              <a:ea typeface="Montserrat"/>
              <a:cs typeface="Montserrat"/>
              <a:sym typeface="Montserrat"/>
            </a:endParaRPr>
          </a:p>
        </p:txBody>
      </p:sp>
      <p:grpSp>
        <p:nvGrpSpPr>
          <p:cNvPr id="298" name="Google Shape;298;p39"/>
          <p:cNvGrpSpPr/>
          <p:nvPr/>
        </p:nvGrpSpPr>
        <p:grpSpPr>
          <a:xfrm>
            <a:off x="7820536" y="2205723"/>
            <a:ext cx="3179105" cy="3179105"/>
            <a:chOff x="0" y="0"/>
            <a:chExt cx="812800" cy="812800"/>
          </a:xfrm>
        </p:grpSpPr>
        <p:sp>
          <p:nvSpPr>
            <p:cNvPr id="299" name="Google Shape;299;p39"/>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300" name="Google Shape;300;p39"/>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6"/>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Customer Segmentation</a:t>
            </a:r>
            <a:endParaRPr sz="3000">
              <a:latin typeface="Montserrat ExtraBold"/>
              <a:ea typeface="Montserrat ExtraBold"/>
              <a:cs typeface="Montserrat ExtraBold"/>
              <a:sym typeface="Montserrat ExtraBold"/>
            </a:endParaRPr>
          </a:p>
        </p:txBody>
      </p:sp>
      <p:sp>
        <p:nvSpPr>
          <p:cNvPr id="746" name="Google Shape;746;p66"/>
          <p:cNvSpPr/>
          <p:nvPr/>
        </p:nvSpPr>
        <p:spPr>
          <a:xfrm>
            <a:off x="337100" y="946050"/>
            <a:ext cx="8266500" cy="10134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6"/>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748" name="Google Shape;748;p66"/>
          <p:cNvSpPr txBox="1"/>
          <p:nvPr/>
        </p:nvSpPr>
        <p:spPr>
          <a:xfrm>
            <a:off x="587200" y="11744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d. re-read the business background, and identify business opportunities associated with the user persona in your result. To gather user persona, don't forget to interpret the created clusters.</a:t>
            </a:r>
            <a:endParaRPr sz="1300">
              <a:solidFill>
                <a:schemeClr val="lt1"/>
              </a:solidFill>
              <a:latin typeface="Montserrat"/>
              <a:ea typeface="Montserrat"/>
              <a:cs typeface="Montserrat"/>
              <a:sym typeface="Montserrat"/>
            </a:endParaRPr>
          </a:p>
        </p:txBody>
      </p:sp>
      <p:sp>
        <p:nvSpPr>
          <p:cNvPr id="749" name="Google Shape;749;p66"/>
          <p:cNvSpPr/>
          <p:nvPr/>
        </p:nvSpPr>
        <p:spPr>
          <a:xfrm>
            <a:off x="337100" y="2267928"/>
            <a:ext cx="8209637" cy="2601788"/>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50" name="Google Shape;750;p66"/>
          <p:cNvGrpSpPr/>
          <p:nvPr/>
        </p:nvGrpSpPr>
        <p:grpSpPr>
          <a:xfrm>
            <a:off x="516071" y="2135699"/>
            <a:ext cx="2707482" cy="331433"/>
            <a:chOff x="0" y="0"/>
            <a:chExt cx="3480054" cy="928125"/>
          </a:xfrm>
        </p:grpSpPr>
        <p:sp>
          <p:nvSpPr>
            <p:cNvPr id="751" name="Google Shape;751;p66"/>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2" name="Google Shape;752;p66"/>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753" name="Google Shape;753;p66"/>
          <p:cNvGrpSpPr/>
          <p:nvPr/>
        </p:nvGrpSpPr>
        <p:grpSpPr>
          <a:xfrm>
            <a:off x="557657" y="2570850"/>
            <a:ext cx="7759882" cy="1890952"/>
            <a:chOff x="0" y="0"/>
            <a:chExt cx="21371199" cy="5295300"/>
          </a:xfrm>
        </p:grpSpPr>
        <p:sp>
          <p:nvSpPr>
            <p:cNvPr id="754" name="Google Shape;754;p66"/>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755" name="Google Shape;755;p66"/>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I think two segments that must be focus on because more likely giving more profit than the others is Big Spenders and Loyal Customer. Since Big Spenders already spending the most 87,568 total sales, and they buy frequently, and also Loyal Customer that consistent over the years, and that loyalty is golden for RevoBank.</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7"/>
          <p:cNvSpPr txBox="1"/>
          <p:nvPr>
            <p:ph idx="1" type="body"/>
          </p:nvPr>
        </p:nvSpPr>
        <p:spPr>
          <a:xfrm>
            <a:off x="1572600" y="933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000">
                <a:latin typeface="Montserrat ExtraBold"/>
                <a:ea typeface="Montserrat ExtraBold"/>
                <a:cs typeface="Montserrat ExtraBold"/>
                <a:sym typeface="Montserrat ExtraBold"/>
              </a:rPr>
              <a:t>Business Recommendation</a:t>
            </a:r>
            <a:endParaRPr sz="3000">
              <a:latin typeface="Montserrat ExtraBold"/>
              <a:ea typeface="Montserrat ExtraBold"/>
              <a:cs typeface="Montserrat ExtraBold"/>
              <a:sym typeface="Montserrat ExtraBold"/>
            </a:endParaRPr>
          </a:p>
        </p:txBody>
      </p:sp>
      <p:sp>
        <p:nvSpPr>
          <p:cNvPr id="761" name="Google Shape;761;p67"/>
          <p:cNvSpPr/>
          <p:nvPr/>
        </p:nvSpPr>
        <p:spPr>
          <a:xfrm>
            <a:off x="337100" y="946050"/>
            <a:ext cx="8266500" cy="924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7"/>
          <p:cNvSpPr/>
          <p:nvPr/>
        </p:nvSpPr>
        <p:spPr>
          <a:xfrm>
            <a:off x="521950" y="7720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763" name="Google Shape;763;p67"/>
          <p:cNvSpPr txBox="1"/>
          <p:nvPr/>
        </p:nvSpPr>
        <p:spPr>
          <a:xfrm>
            <a:off x="587200" y="11744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e. After you identify the business opportunities, please give your business recommendation for Performance Management Lead.</a:t>
            </a:r>
            <a:endParaRPr sz="1300">
              <a:solidFill>
                <a:schemeClr val="lt1"/>
              </a:solidFill>
              <a:latin typeface="Montserrat"/>
              <a:ea typeface="Montserrat"/>
              <a:cs typeface="Montserrat"/>
              <a:sym typeface="Montserrat"/>
            </a:endParaRPr>
          </a:p>
        </p:txBody>
      </p:sp>
      <p:sp>
        <p:nvSpPr>
          <p:cNvPr id="764" name="Google Shape;764;p67"/>
          <p:cNvSpPr/>
          <p:nvPr/>
        </p:nvSpPr>
        <p:spPr>
          <a:xfrm>
            <a:off x="337100" y="2185137"/>
            <a:ext cx="8209637" cy="2692128"/>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65" name="Google Shape;765;p67"/>
          <p:cNvGrpSpPr/>
          <p:nvPr/>
        </p:nvGrpSpPr>
        <p:grpSpPr>
          <a:xfrm>
            <a:off x="516071" y="2048700"/>
            <a:ext cx="2707482" cy="342014"/>
            <a:chOff x="0" y="0"/>
            <a:chExt cx="3480054" cy="928125"/>
          </a:xfrm>
        </p:grpSpPr>
        <p:sp>
          <p:nvSpPr>
            <p:cNvPr id="766" name="Google Shape;766;p67"/>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7" name="Google Shape;767;p67"/>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768" name="Google Shape;768;p67"/>
          <p:cNvGrpSpPr/>
          <p:nvPr/>
        </p:nvGrpSpPr>
        <p:grpSpPr>
          <a:xfrm>
            <a:off x="557656" y="2497699"/>
            <a:ext cx="7759882" cy="1951318"/>
            <a:chOff x="0" y="0"/>
            <a:chExt cx="21371199" cy="5295300"/>
          </a:xfrm>
        </p:grpSpPr>
        <p:sp>
          <p:nvSpPr>
            <p:cNvPr id="769" name="Google Shape;769;p67"/>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770" name="Google Shape;770;p67"/>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To get existing customers to use their RevoBank credit cards more, the key is to personalize the experience and reward their loyalty.</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For loyal customers, let’s offer exclusive deals and early access to new products.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For high-value spenders, we should focus on providing luxury experiences and personalized rewards.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For big spenders, it’s all about keeping them engaged with VIP perks and bundles.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For the inactive customers, we need to re-engage them with special offers and rewards reminders.</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F7F6"/>
        </a:solidFill>
      </p:bgPr>
    </p:bg>
    <p:spTree>
      <p:nvGrpSpPr>
        <p:cNvPr id="778" name="Shape 778"/>
        <p:cNvGrpSpPr/>
        <p:nvPr/>
      </p:nvGrpSpPr>
      <p:grpSpPr>
        <a:xfrm>
          <a:off x="0" y="0"/>
          <a:ext cx="0" cy="0"/>
          <a:chOff x="0" y="0"/>
          <a:chExt cx="0" cy="0"/>
        </a:xfrm>
      </p:grpSpPr>
      <p:grpSp>
        <p:nvGrpSpPr>
          <p:cNvPr id="779" name="Google Shape;779;p68"/>
          <p:cNvGrpSpPr/>
          <p:nvPr/>
        </p:nvGrpSpPr>
        <p:grpSpPr>
          <a:xfrm>
            <a:off x="-4467938" y="-1097358"/>
            <a:ext cx="6127207" cy="6240872"/>
            <a:chOff x="0" y="0"/>
            <a:chExt cx="832094" cy="847530"/>
          </a:xfrm>
        </p:grpSpPr>
        <p:sp>
          <p:nvSpPr>
            <p:cNvPr id="780" name="Google Shape;780;p68"/>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94EAE"/>
                </a:gs>
                <a:gs pos="100000">
                  <a:srgbClr val="132041"/>
                </a:gs>
              </a:gsLst>
              <a:lin ang="5400012" scaled="0"/>
            </a:gradFill>
            <a:ln>
              <a:noFill/>
            </a:ln>
          </p:spPr>
        </p:sp>
        <p:sp>
          <p:nvSpPr>
            <p:cNvPr id="781" name="Google Shape;781;p68"/>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82" name="Google Shape;782;p68"/>
          <p:cNvCxnSpPr/>
          <p:nvPr/>
        </p:nvCxnSpPr>
        <p:spPr>
          <a:xfrm>
            <a:off x="764724" y="4281723"/>
            <a:ext cx="7733700" cy="0"/>
          </a:xfrm>
          <a:prstGeom prst="straightConnector1">
            <a:avLst/>
          </a:prstGeom>
          <a:noFill/>
          <a:ln cap="flat" cmpd="sng" w="38100">
            <a:solidFill>
              <a:srgbClr val="17726D"/>
            </a:solidFill>
            <a:prstDash val="solid"/>
            <a:round/>
            <a:headEnd len="sm" w="sm" type="none"/>
            <a:tailEnd len="sm" w="sm" type="none"/>
          </a:ln>
        </p:spPr>
      </p:cxnSp>
      <p:grpSp>
        <p:nvGrpSpPr>
          <p:cNvPr id="783" name="Google Shape;783;p68"/>
          <p:cNvGrpSpPr/>
          <p:nvPr/>
        </p:nvGrpSpPr>
        <p:grpSpPr>
          <a:xfrm>
            <a:off x="7852828" y="-143178"/>
            <a:ext cx="5985134" cy="5985134"/>
            <a:chOff x="0" y="0"/>
            <a:chExt cx="812800" cy="812800"/>
          </a:xfrm>
        </p:grpSpPr>
        <p:sp>
          <p:nvSpPr>
            <p:cNvPr id="784" name="Google Shape;784;p68"/>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785" name="Google Shape;785;p68"/>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86" name="Google Shape;786;p68"/>
          <p:cNvSpPr txBox="1"/>
          <p:nvPr/>
        </p:nvSpPr>
        <p:spPr>
          <a:xfrm>
            <a:off x="1958194" y="46066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RevoU FSDA batch FEB25</a:t>
            </a:r>
            <a:endParaRPr sz="700"/>
          </a:p>
        </p:txBody>
      </p:sp>
      <p:sp>
        <p:nvSpPr>
          <p:cNvPr id="787" name="Google Shape;787;p68"/>
          <p:cNvSpPr txBox="1"/>
          <p:nvPr/>
        </p:nvSpPr>
        <p:spPr>
          <a:xfrm>
            <a:off x="3848554" y="4606620"/>
            <a:ext cx="1227600" cy="3141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lang="id" sz="800">
                <a:latin typeface="Montserrat"/>
                <a:ea typeface="Montserrat"/>
                <a:cs typeface="Montserrat"/>
                <a:sym typeface="Montserrat"/>
              </a:rPr>
              <a:t>Advance</a:t>
            </a:r>
            <a:endParaRPr sz="800">
              <a:latin typeface="Montserrat"/>
              <a:ea typeface="Montserrat"/>
              <a:cs typeface="Montserrat"/>
              <a:sym typeface="Montserrat"/>
            </a:endParaRPr>
          </a:p>
          <a:p>
            <a:pPr indent="0" lvl="0" marL="0" marR="0" rtl="0" algn="just">
              <a:lnSpc>
                <a:spcPct val="155034"/>
              </a:lnSpc>
              <a:spcBef>
                <a:spcPts val="0"/>
              </a:spcBef>
              <a:spcAft>
                <a:spcPts val="0"/>
              </a:spcAft>
              <a:buNone/>
            </a:pPr>
            <a:r>
              <a:rPr lang="id" sz="800">
                <a:latin typeface="Montserrat"/>
                <a:ea typeface="Montserrat"/>
                <a:cs typeface="Montserrat"/>
                <a:sym typeface="Montserrat"/>
              </a:rPr>
              <a:t>Python</a:t>
            </a:r>
            <a:endParaRPr sz="800">
              <a:latin typeface="Montserrat"/>
              <a:ea typeface="Montserrat"/>
              <a:cs typeface="Montserrat"/>
              <a:sym typeface="Montserrat"/>
            </a:endParaRPr>
          </a:p>
        </p:txBody>
      </p:sp>
      <p:sp>
        <p:nvSpPr>
          <p:cNvPr id="788" name="Google Shape;788;p68"/>
          <p:cNvSpPr txBox="1"/>
          <p:nvPr/>
        </p:nvSpPr>
        <p:spPr>
          <a:xfrm>
            <a:off x="1958194" y="44408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Batch</a:t>
            </a:r>
            <a:endParaRPr sz="700"/>
          </a:p>
        </p:txBody>
      </p:sp>
      <p:sp>
        <p:nvSpPr>
          <p:cNvPr id="789" name="Google Shape;789;p68"/>
          <p:cNvSpPr txBox="1"/>
          <p:nvPr/>
        </p:nvSpPr>
        <p:spPr>
          <a:xfrm>
            <a:off x="3848554" y="4440800"/>
            <a:ext cx="9018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Assignment</a:t>
            </a:r>
            <a:endParaRPr sz="700"/>
          </a:p>
        </p:txBody>
      </p:sp>
      <p:sp>
        <p:nvSpPr>
          <p:cNvPr id="790" name="Google Shape;790;p68"/>
          <p:cNvSpPr txBox="1"/>
          <p:nvPr/>
        </p:nvSpPr>
        <p:spPr>
          <a:xfrm>
            <a:off x="807586" y="4615029"/>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Ahmad Rizki</a:t>
            </a:r>
            <a:endParaRPr sz="700"/>
          </a:p>
        </p:txBody>
      </p:sp>
      <p:sp>
        <p:nvSpPr>
          <p:cNvPr id="791" name="Google Shape;791;p68"/>
          <p:cNvSpPr txBox="1"/>
          <p:nvPr/>
        </p:nvSpPr>
        <p:spPr>
          <a:xfrm>
            <a:off x="807586" y="44492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i="0" lang="id" sz="800" u="none" cap="none" strike="noStrike">
                <a:solidFill>
                  <a:srgbClr val="000000"/>
                </a:solidFill>
                <a:latin typeface="Montserrat"/>
                <a:ea typeface="Montserrat"/>
                <a:cs typeface="Montserrat"/>
                <a:sym typeface="Montserrat"/>
              </a:rPr>
              <a:t>by</a:t>
            </a:r>
            <a:endParaRPr sz="700"/>
          </a:p>
        </p:txBody>
      </p:sp>
      <p:sp>
        <p:nvSpPr>
          <p:cNvPr id="792" name="Google Shape;792;p68"/>
          <p:cNvSpPr txBox="1"/>
          <p:nvPr/>
        </p:nvSpPr>
        <p:spPr>
          <a:xfrm>
            <a:off x="161168" y="339416"/>
            <a:ext cx="1362900" cy="123000"/>
          </a:xfrm>
          <a:prstGeom prst="rect">
            <a:avLst/>
          </a:prstGeom>
          <a:noFill/>
          <a:ln>
            <a:noFill/>
          </a:ln>
        </p:spPr>
        <p:txBody>
          <a:bodyPr anchorCtr="0" anchor="t" bIns="0" lIns="0" spcFirstLastPara="1" rIns="0" wrap="square" tIns="0">
            <a:spAutoFit/>
          </a:bodyPr>
          <a:lstStyle/>
          <a:p>
            <a:pPr indent="0" lvl="0" marL="0" marR="0" rtl="0" algn="r">
              <a:lnSpc>
                <a:spcPct val="155034"/>
              </a:lnSpc>
              <a:spcBef>
                <a:spcPts val="0"/>
              </a:spcBef>
              <a:spcAft>
                <a:spcPts val="0"/>
              </a:spcAft>
              <a:buNone/>
            </a:pPr>
            <a:r>
              <a:rPr lang="id" sz="800">
                <a:latin typeface="Montserrat"/>
                <a:ea typeface="Montserrat"/>
                <a:cs typeface="Montserrat"/>
                <a:sym typeface="Montserrat"/>
              </a:rPr>
              <a:t>April</a:t>
            </a:r>
            <a:r>
              <a:rPr b="0" i="0" lang="id" sz="800" u="none" cap="none" strike="noStrike">
                <a:solidFill>
                  <a:srgbClr val="000000"/>
                </a:solidFill>
                <a:latin typeface="Montserrat"/>
                <a:ea typeface="Montserrat"/>
                <a:cs typeface="Montserrat"/>
                <a:sym typeface="Montserrat"/>
              </a:rPr>
              <a:t> </a:t>
            </a:r>
            <a:r>
              <a:rPr lang="id" sz="800">
                <a:latin typeface="Montserrat"/>
                <a:ea typeface="Montserrat"/>
                <a:cs typeface="Montserrat"/>
                <a:sym typeface="Montserrat"/>
              </a:rPr>
              <a:t>17</a:t>
            </a:r>
            <a:r>
              <a:rPr b="0" i="0" lang="id" sz="800" u="none" cap="none" strike="noStrike">
                <a:solidFill>
                  <a:srgbClr val="000000"/>
                </a:solidFill>
                <a:latin typeface="Montserrat"/>
                <a:ea typeface="Montserrat"/>
                <a:cs typeface="Montserrat"/>
                <a:sym typeface="Montserrat"/>
              </a:rPr>
              <a:t>, 2025</a:t>
            </a:r>
            <a:endParaRPr sz="700"/>
          </a:p>
        </p:txBody>
      </p:sp>
      <p:sp>
        <p:nvSpPr>
          <p:cNvPr id="793" name="Google Shape;793;p68"/>
          <p:cNvSpPr txBox="1"/>
          <p:nvPr/>
        </p:nvSpPr>
        <p:spPr>
          <a:xfrm>
            <a:off x="161168" y="173602"/>
            <a:ext cx="1362900" cy="123000"/>
          </a:xfrm>
          <a:prstGeom prst="rect">
            <a:avLst/>
          </a:prstGeom>
          <a:noFill/>
          <a:ln>
            <a:noFill/>
          </a:ln>
        </p:spPr>
        <p:txBody>
          <a:bodyPr anchorCtr="0" anchor="t" bIns="0" lIns="0" spcFirstLastPara="1" rIns="0" wrap="square" tIns="0">
            <a:spAutoFit/>
          </a:bodyPr>
          <a:lstStyle/>
          <a:p>
            <a:pPr indent="0" lvl="0" marL="0" marR="0" rtl="0" algn="r">
              <a:lnSpc>
                <a:spcPct val="155034"/>
              </a:lnSpc>
              <a:spcBef>
                <a:spcPts val="0"/>
              </a:spcBef>
              <a:spcAft>
                <a:spcPts val="0"/>
              </a:spcAft>
              <a:buNone/>
            </a:pPr>
            <a:r>
              <a:rPr b="1" i="0" lang="id" sz="800" u="none" cap="none" strike="noStrike">
                <a:solidFill>
                  <a:srgbClr val="000000"/>
                </a:solidFill>
                <a:latin typeface="Montserrat"/>
                <a:ea typeface="Montserrat"/>
                <a:cs typeface="Montserrat"/>
                <a:sym typeface="Montserrat"/>
              </a:rPr>
              <a:t>Date</a:t>
            </a:r>
            <a:endParaRPr sz="700"/>
          </a:p>
        </p:txBody>
      </p:sp>
      <p:sp>
        <p:nvSpPr>
          <p:cNvPr id="794" name="Google Shape;794;p68"/>
          <p:cNvSpPr txBox="1"/>
          <p:nvPr/>
        </p:nvSpPr>
        <p:spPr>
          <a:xfrm>
            <a:off x="1653500" y="904301"/>
            <a:ext cx="7733700" cy="18618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SzPts val="1100"/>
              <a:buNone/>
            </a:pPr>
            <a:r>
              <a:rPr lang="id" sz="2800">
                <a:solidFill>
                  <a:schemeClr val="dk2"/>
                </a:solidFill>
                <a:latin typeface="Montserrat ExtraBold"/>
                <a:ea typeface="Montserrat ExtraBold"/>
                <a:cs typeface="Montserrat ExtraBold"/>
                <a:sym typeface="Montserrat ExtraBold"/>
              </a:rPr>
              <a:t>Additional</a:t>
            </a:r>
            <a:r>
              <a:rPr lang="id" sz="2800">
                <a:solidFill>
                  <a:schemeClr val="dk2"/>
                </a:solidFill>
                <a:latin typeface="Montserrat ExtraBold"/>
                <a:ea typeface="Montserrat ExtraBold"/>
                <a:cs typeface="Montserrat ExtraBold"/>
                <a:sym typeface="Montserrat ExtraBold"/>
              </a:rPr>
              <a:t> </a:t>
            </a:r>
            <a:endParaRPr sz="2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SzPts val="1100"/>
              <a:buNone/>
            </a:pPr>
            <a:r>
              <a:rPr lang="id" sz="2800">
                <a:solidFill>
                  <a:schemeClr val="dk2"/>
                </a:solidFill>
                <a:latin typeface="Montserrat ExtraBold"/>
                <a:ea typeface="Montserrat ExtraBold"/>
                <a:cs typeface="Montserrat ExtraBold"/>
                <a:sym typeface="Montserrat ExtraBold"/>
              </a:rPr>
              <a:t>Machine Learning</a:t>
            </a:r>
            <a:endParaRPr i="1" sz="1100">
              <a:solidFill>
                <a:schemeClr val="dk2"/>
              </a:solidFill>
              <a:latin typeface="Montserrat"/>
              <a:ea typeface="Montserrat"/>
              <a:cs typeface="Montserrat"/>
              <a:sym typeface="Montserrat"/>
            </a:endParaRPr>
          </a:p>
        </p:txBody>
      </p:sp>
      <p:sp>
        <p:nvSpPr>
          <p:cNvPr id="795" name="Google Shape;795;p68"/>
          <p:cNvSpPr txBox="1"/>
          <p:nvPr/>
        </p:nvSpPr>
        <p:spPr>
          <a:xfrm>
            <a:off x="5082400" y="4606625"/>
            <a:ext cx="1952100" cy="314100"/>
          </a:xfrm>
          <a:prstGeom prst="rect">
            <a:avLst/>
          </a:prstGeom>
          <a:noFill/>
          <a:ln>
            <a:noFill/>
          </a:ln>
        </p:spPr>
        <p:txBody>
          <a:bodyPr anchorCtr="0" anchor="t" bIns="0" lIns="0" spcFirstLastPara="1" rIns="0" wrap="square" tIns="0">
            <a:spAutoFit/>
          </a:bodyPr>
          <a:lstStyle/>
          <a:p>
            <a:pPr indent="0" lvl="0" marL="0" rtl="0" algn="just">
              <a:lnSpc>
                <a:spcPct val="155034"/>
              </a:lnSpc>
              <a:spcBef>
                <a:spcPts val="0"/>
              </a:spcBef>
              <a:spcAft>
                <a:spcPts val="0"/>
              </a:spcAft>
              <a:buClr>
                <a:schemeClr val="dk1"/>
              </a:buClr>
              <a:buFont typeface="Arial"/>
              <a:buNone/>
            </a:pPr>
            <a:r>
              <a:rPr lang="id" sz="800">
                <a:solidFill>
                  <a:schemeClr val="dk1"/>
                </a:solidFill>
                <a:latin typeface="Montserrat"/>
                <a:ea typeface="Montserrat"/>
                <a:cs typeface="Montserrat"/>
                <a:sym typeface="Montserrat"/>
              </a:rPr>
              <a:t>www.linkedin.com/in/arizabdulhanan</a:t>
            </a:r>
            <a:endParaRPr sz="700">
              <a:solidFill>
                <a:schemeClr val="dk1"/>
              </a:solidFill>
            </a:endParaRPr>
          </a:p>
          <a:p>
            <a:pPr indent="0" lvl="0" marL="0" marR="0" rtl="0" algn="just">
              <a:lnSpc>
                <a:spcPct val="155034"/>
              </a:lnSpc>
              <a:spcBef>
                <a:spcPts val="0"/>
              </a:spcBef>
              <a:spcAft>
                <a:spcPts val="0"/>
              </a:spcAft>
              <a:buNone/>
            </a:pPr>
            <a:r>
              <a:t/>
            </a:r>
            <a:endParaRPr sz="800">
              <a:latin typeface="Montserrat"/>
              <a:ea typeface="Montserrat"/>
              <a:cs typeface="Montserrat"/>
              <a:sym typeface="Montserrat"/>
            </a:endParaRPr>
          </a:p>
        </p:txBody>
      </p:sp>
      <p:sp>
        <p:nvSpPr>
          <p:cNvPr id="796" name="Google Shape;796;p68"/>
          <p:cNvSpPr txBox="1"/>
          <p:nvPr/>
        </p:nvSpPr>
        <p:spPr>
          <a:xfrm>
            <a:off x="5082394" y="44408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Linkedin</a:t>
            </a:r>
            <a:endParaRPr sz="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9"/>
          <p:cNvSpPr/>
          <p:nvPr/>
        </p:nvSpPr>
        <p:spPr>
          <a:xfrm>
            <a:off x="337100" y="336450"/>
            <a:ext cx="8266500" cy="924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9"/>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03" name="Google Shape;803;p69"/>
          <p:cNvSpPr txBox="1"/>
          <p:nvPr/>
        </p:nvSpPr>
        <p:spPr>
          <a:xfrm>
            <a:off x="587200" y="5648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1. Identify important columns that can be used for joining the transactions behavior table. Take note of any special values defined in the dictionary, if any.</a:t>
            </a:r>
            <a:endParaRPr sz="1300">
              <a:solidFill>
                <a:schemeClr val="lt1"/>
              </a:solidFill>
              <a:latin typeface="Montserrat"/>
              <a:ea typeface="Montserrat"/>
              <a:cs typeface="Montserrat"/>
              <a:sym typeface="Montserrat"/>
            </a:endParaRPr>
          </a:p>
        </p:txBody>
      </p:sp>
      <p:sp>
        <p:nvSpPr>
          <p:cNvPr id="804" name="Google Shape;804;p69"/>
          <p:cNvSpPr/>
          <p:nvPr/>
        </p:nvSpPr>
        <p:spPr>
          <a:xfrm>
            <a:off x="337100" y="1729743"/>
            <a:ext cx="8209637" cy="3143827"/>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05" name="Google Shape;805;p69"/>
          <p:cNvGrpSpPr/>
          <p:nvPr/>
        </p:nvGrpSpPr>
        <p:grpSpPr>
          <a:xfrm>
            <a:off x="516070" y="1570227"/>
            <a:ext cx="2707482" cy="399836"/>
            <a:chOff x="0" y="0"/>
            <a:chExt cx="3480054" cy="928125"/>
          </a:xfrm>
        </p:grpSpPr>
        <p:sp>
          <p:nvSpPr>
            <p:cNvPr id="806" name="Google Shape;806;p69"/>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7" name="Google Shape;807;p69"/>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08" name="Google Shape;808;p69"/>
          <p:cNvGrpSpPr/>
          <p:nvPr/>
        </p:nvGrpSpPr>
        <p:grpSpPr>
          <a:xfrm>
            <a:off x="557656" y="2095179"/>
            <a:ext cx="7759882" cy="2281215"/>
            <a:chOff x="0" y="0"/>
            <a:chExt cx="21371199" cy="5295300"/>
          </a:xfrm>
        </p:grpSpPr>
        <p:sp>
          <p:nvSpPr>
            <p:cNvPr id="809" name="Google Shape;809;p69"/>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10" name="Google Shape;810;p69"/>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Important columns in pilot dataset that can be used for joining the transaction behavior table is account_id.</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xsell_success : Accounts coded with a 1 contracted for at least one product in the previous campaign season. Accounts coded with a zero did not contract for a product in the previous campaign season.</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xsell_sales : The amount of financial services product (sum of sales) per account in the previous campaign season, denominated in euros.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xsell_count : The number of financial services products (count) per account in the previous campaign season.</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0"/>
          <p:cNvSpPr/>
          <p:nvPr/>
        </p:nvSpPr>
        <p:spPr>
          <a:xfrm>
            <a:off x="337100" y="336450"/>
            <a:ext cx="8266500" cy="924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0"/>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17" name="Google Shape;817;p70"/>
          <p:cNvSpPr txBox="1"/>
          <p:nvPr/>
        </p:nvSpPr>
        <p:spPr>
          <a:xfrm>
            <a:off x="587200" y="5648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2. Clearly state the target variable of the propensity model in your presentation. Define the past, present, future periods for the model.</a:t>
            </a:r>
            <a:endParaRPr sz="1300">
              <a:solidFill>
                <a:schemeClr val="lt1"/>
              </a:solidFill>
              <a:latin typeface="Montserrat"/>
              <a:ea typeface="Montserrat"/>
              <a:cs typeface="Montserrat"/>
              <a:sym typeface="Montserrat"/>
            </a:endParaRPr>
          </a:p>
        </p:txBody>
      </p:sp>
      <p:pic>
        <p:nvPicPr>
          <p:cNvPr id="818" name="Google Shape;818;p70"/>
          <p:cNvPicPr preferRelativeResize="0"/>
          <p:nvPr/>
        </p:nvPicPr>
        <p:blipFill>
          <a:blip r:embed="rId3">
            <a:alphaModFix/>
          </a:blip>
          <a:stretch>
            <a:fillRect/>
          </a:stretch>
        </p:blipFill>
        <p:spPr>
          <a:xfrm>
            <a:off x="557225" y="1519450"/>
            <a:ext cx="1750200" cy="3290675"/>
          </a:xfrm>
          <a:prstGeom prst="rect">
            <a:avLst/>
          </a:prstGeom>
          <a:noFill/>
          <a:ln>
            <a:noFill/>
          </a:ln>
        </p:spPr>
      </p:pic>
      <p:sp>
        <p:nvSpPr>
          <p:cNvPr id="819" name="Google Shape;819;p70"/>
          <p:cNvSpPr/>
          <p:nvPr/>
        </p:nvSpPr>
        <p:spPr>
          <a:xfrm>
            <a:off x="4319225" y="1885175"/>
            <a:ext cx="4246364" cy="2963147"/>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20" name="Google Shape;820;p70"/>
          <p:cNvGrpSpPr/>
          <p:nvPr/>
        </p:nvGrpSpPr>
        <p:grpSpPr>
          <a:xfrm>
            <a:off x="4411584" y="1733349"/>
            <a:ext cx="1397242" cy="380624"/>
            <a:chOff x="0" y="0"/>
            <a:chExt cx="3480054" cy="928125"/>
          </a:xfrm>
        </p:grpSpPr>
        <p:sp>
          <p:nvSpPr>
            <p:cNvPr id="821" name="Google Shape;821;p70"/>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2" name="Google Shape;822;p70"/>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23" name="Google Shape;823;p70"/>
          <p:cNvGrpSpPr/>
          <p:nvPr/>
        </p:nvGrpSpPr>
        <p:grpSpPr>
          <a:xfrm>
            <a:off x="4433045" y="2232993"/>
            <a:ext cx="4004963" cy="2171603"/>
            <a:chOff x="0" y="0"/>
            <a:chExt cx="21371199" cy="5295300"/>
          </a:xfrm>
        </p:grpSpPr>
        <p:sp>
          <p:nvSpPr>
            <p:cNvPr id="824" name="Google Shape;824;p70"/>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25" name="Google Shape;825;p70"/>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solidFill>
                    <a:schemeClr val="lt1"/>
                  </a:solidFill>
                  <a:latin typeface="Montserrat"/>
                  <a:ea typeface="Montserrat"/>
                  <a:cs typeface="Montserrat"/>
                  <a:sym typeface="Montserrat"/>
                </a:rPr>
                <a:t>We choose the target variable for customer that already activating and using Paylater. So, we need to find out customer that have xsell_success = 1 (which means already contracted for at least one product in the previous campaign season) and xsell_sales &gt; 0 (which means the transaction amount is not 0)</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Past period : &lt;= 31 May 2023</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Present period : 31 May 2023</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Future period : June 2023 - August 2023</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p:txBody>
        </p:sp>
      </p:grpSp>
      <p:pic>
        <p:nvPicPr>
          <p:cNvPr id="826" name="Google Shape;826;p70"/>
          <p:cNvPicPr preferRelativeResize="0"/>
          <p:nvPr/>
        </p:nvPicPr>
        <p:blipFill>
          <a:blip r:embed="rId4">
            <a:alphaModFix/>
          </a:blip>
          <a:stretch>
            <a:fillRect/>
          </a:stretch>
        </p:blipFill>
        <p:spPr>
          <a:xfrm>
            <a:off x="2686050" y="2439435"/>
            <a:ext cx="1237263" cy="12848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1"/>
          <p:cNvSpPr/>
          <p:nvPr/>
        </p:nvSpPr>
        <p:spPr>
          <a:xfrm>
            <a:off x="337100" y="336450"/>
            <a:ext cx="8266500" cy="12135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1"/>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33" name="Google Shape;833;p71"/>
          <p:cNvSpPr txBox="1"/>
          <p:nvPr/>
        </p:nvSpPr>
        <p:spPr>
          <a:xfrm>
            <a:off x="587200" y="488625"/>
            <a:ext cx="7788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3. Utilize your knowledge about the dataset (from EDA and clustering results in the Intermediate Assignment) along with additional exploration. You might want to create new features for the propensity model, ensuring that data from the future is excluded. Encode categorical variables appropriately.</a:t>
            </a:r>
            <a:endParaRPr sz="1300">
              <a:solidFill>
                <a:schemeClr val="lt1"/>
              </a:solidFill>
              <a:latin typeface="Montserrat"/>
              <a:ea typeface="Montserrat"/>
              <a:cs typeface="Montserrat"/>
              <a:sym typeface="Montserrat"/>
            </a:endParaRPr>
          </a:p>
        </p:txBody>
      </p:sp>
      <p:pic>
        <p:nvPicPr>
          <p:cNvPr id="834" name="Google Shape;834;p71"/>
          <p:cNvPicPr preferRelativeResize="0"/>
          <p:nvPr/>
        </p:nvPicPr>
        <p:blipFill>
          <a:blip r:embed="rId3">
            <a:alphaModFix/>
          </a:blip>
          <a:stretch>
            <a:fillRect/>
          </a:stretch>
        </p:blipFill>
        <p:spPr>
          <a:xfrm>
            <a:off x="2395550" y="1676950"/>
            <a:ext cx="3915850" cy="1413925"/>
          </a:xfrm>
          <a:prstGeom prst="rect">
            <a:avLst/>
          </a:prstGeom>
          <a:noFill/>
          <a:ln>
            <a:noFill/>
          </a:ln>
        </p:spPr>
      </p:pic>
      <p:pic>
        <p:nvPicPr>
          <p:cNvPr id="835" name="Google Shape;835;p71"/>
          <p:cNvPicPr preferRelativeResize="0"/>
          <p:nvPr/>
        </p:nvPicPr>
        <p:blipFill>
          <a:blip r:embed="rId4">
            <a:alphaModFix/>
          </a:blip>
          <a:stretch>
            <a:fillRect/>
          </a:stretch>
        </p:blipFill>
        <p:spPr>
          <a:xfrm>
            <a:off x="2409150" y="3257550"/>
            <a:ext cx="3915850" cy="128600"/>
          </a:xfrm>
          <a:prstGeom prst="rect">
            <a:avLst/>
          </a:prstGeom>
          <a:noFill/>
          <a:ln>
            <a:noFill/>
          </a:ln>
        </p:spPr>
      </p:pic>
      <p:sp>
        <p:nvSpPr>
          <p:cNvPr id="836" name="Google Shape;836;p71"/>
          <p:cNvSpPr/>
          <p:nvPr/>
        </p:nvSpPr>
        <p:spPr>
          <a:xfrm>
            <a:off x="337100" y="3647454"/>
            <a:ext cx="8209637" cy="1409302"/>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37" name="Google Shape;837;p71"/>
          <p:cNvGrpSpPr/>
          <p:nvPr/>
        </p:nvGrpSpPr>
        <p:grpSpPr>
          <a:xfrm>
            <a:off x="516081" y="3497150"/>
            <a:ext cx="2707482" cy="376726"/>
            <a:chOff x="0" y="0"/>
            <a:chExt cx="3480054" cy="928125"/>
          </a:xfrm>
        </p:grpSpPr>
        <p:sp>
          <p:nvSpPr>
            <p:cNvPr id="838" name="Google Shape;838;p71"/>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9" name="Google Shape;839;p71"/>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40" name="Google Shape;840;p71"/>
          <p:cNvGrpSpPr/>
          <p:nvPr/>
        </p:nvGrpSpPr>
        <p:grpSpPr>
          <a:xfrm>
            <a:off x="557667" y="3991750"/>
            <a:ext cx="7759882" cy="2149322"/>
            <a:chOff x="0" y="0"/>
            <a:chExt cx="21371199" cy="5295200"/>
          </a:xfrm>
        </p:grpSpPr>
        <p:sp>
          <p:nvSpPr>
            <p:cNvPr id="841" name="Google Shape;841;p71"/>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42" name="Google Shape;842;p71"/>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solidFill>
                    <a:schemeClr val="lt1"/>
                  </a:solidFill>
                  <a:latin typeface="Montserrat"/>
                  <a:ea typeface="Montserrat"/>
                  <a:cs typeface="Montserrat"/>
                  <a:sym typeface="Montserrat"/>
                </a:rPr>
                <a:t>- We add some features according to analysis propensity model. But for data xsell-related, we will remove from dataset after we doing correlation test along with remove variable with high coefficient correlation , before make a model.</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id" sz="1200">
                  <a:solidFill>
                    <a:schemeClr val="lt1"/>
                  </a:solidFill>
                  <a:latin typeface="Montserrat"/>
                  <a:ea typeface="Montserrat"/>
                  <a:cs typeface="Montserrat"/>
                  <a:sym typeface="Montserrat"/>
                </a:rPr>
                <a:t>- We need to encode categorical column.</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2"/>
          <p:cNvSpPr/>
          <p:nvPr/>
        </p:nvSpPr>
        <p:spPr>
          <a:xfrm>
            <a:off x="337100" y="336450"/>
            <a:ext cx="8266500" cy="7011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2"/>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49" name="Google Shape;849;p72"/>
          <p:cNvSpPr txBox="1"/>
          <p:nvPr/>
        </p:nvSpPr>
        <p:spPr>
          <a:xfrm>
            <a:off x="587200" y="488625"/>
            <a:ext cx="778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4a. Check whether the training data is an imbalanced dataset</a:t>
            </a:r>
            <a:endParaRPr sz="1300">
              <a:solidFill>
                <a:schemeClr val="lt1"/>
              </a:solidFill>
              <a:latin typeface="Montserrat"/>
              <a:ea typeface="Montserrat"/>
              <a:cs typeface="Montserrat"/>
              <a:sym typeface="Montserrat"/>
            </a:endParaRPr>
          </a:p>
        </p:txBody>
      </p:sp>
      <p:pic>
        <p:nvPicPr>
          <p:cNvPr id="850" name="Google Shape;850;p72"/>
          <p:cNvPicPr preferRelativeResize="0"/>
          <p:nvPr/>
        </p:nvPicPr>
        <p:blipFill>
          <a:blip r:embed="rId3">
            <a:alphaModFix/>
          </a:blip>
          <a:stretch>
            <a:fillRect/>
          </a:stretch>
        </p:blipFill>
        <p:spPr>
          <a:xfrm>
            <a:off x="2820049" y="1193925"/>
            <a:ext cx="2936574" cy="2166338"/>
          </a:xfrm>
          <a:prstGeom prst="rect">
            <a:avLst/>
          </a:prstGeom>
          <a:noFill/>
          <a:ln>
            <a:noFill/>
          </a:ln>
        </p:spPr>
      </p:pic>
      <p:sp>
        <p:nvSpPr>
          <p:cNvPr id="851" name="Google Shape;851;p72"/>
          <p:cNvSpPr/>
          <p:nvPr/>
        </p:nvSpPr>
        <p:spPr>
          <a:xfrm>
            <a:off x="337100" y="3649775"/>
            <a:ext cx="8209637" cy="1282826"/>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52" name="Google Shape;852;p72"/>
          <p:cNvGrpSpPr/>
          <p:nvPr/>
        </p:nvGrpSpPr>
        <p:grpSpPr>
          <a:xfrm>
            <a:off x="516081" y="3495051"/>
            <a:ext cx="2707482" cy="387956"/>
            <a:chOff x="0" y="0"/>
            <a:chExt cx="3480054" cy="928125"/>
          </a:xfrm>
        </p:grpSpPr>
        <p:sp>
          <p:nvSpPr>
            <p:cNvPr id="853" name="Google Shape;853;p72"/>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4" name="Google Shape;854;p72"/>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55" name="Google Shape;855;p72"/>
          <p:cNvGrpSpPr/>
          <p:nvPr/>
        </p:nvGrpSpPr>
        <p:grpSpPr>
          <a:xfrm>
            <a:off x="557667" y="4004297"/>
            <a:ext cx="7759882" cy="2213394"/>
            <a:chOff x="0" y="0"/>
            <a:chExt cx="21371199" cy="5295200"/>
          </a:xfrm>
        </p:grpSpPr>
        <p:sp>
          <p:nvSpPr>
            <p:cNvPr id="856" name="Google Shape;856;p72"/>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57" name="Google Shape;857;p72"/>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We choose logistic regression to make a model, because the target is a categorical value. And we need to use class_weight, because the dataset is </a:t>
              </a:r>
              <a:r>
                <a:rPr lang="id" sz="1200">
                  <a:solidFill>
                    <a:schemeClr val="lt1"/>
                  </a:solidFill>
                  <a:latin typeface="Montserrat"/>
                  <a:ea typeface="Montserrat"/>
                  <a:cs typeface="Montserrat"/>
                  <a:sym typeface="Montserrat"/>
                </a:rPr>
                <a:t>imbalance</a:t>
              </a:r>
              <a:r>
                <a:rPr lang="id"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After we check the training data, we found that training data is imbalanced, because the dataset just has data of target = 1 only 17.63% (below 30%). On the other hand, data of target = 0 is 82.37%.</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3"/>
          <p:cNvSpPr/>
          <p:nvPr/>
        </p:nvSpPr>
        <p:spPr>
          <a:xfrm>
            <a:off x="337100" y="336450"/>
            <a:ext cx="8266500" cy="7011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64" name="Google Shape;864;p73"/>
          <p:cNvSpPr txBox="1"/>
          <p:nvPr/>
        </p:nvSpPr>
        <p:spPr>
          <a:xfrm>
            <a:off x="587200" y="488625"/>
            <a:ext cx="778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4b. Features check in boxplot and heatmap are optional, but you can add them if needed.</a:t>
            </a:r>
            <a:endParaRPr sz="1300">
              <a:solidFill>
                <a:schemeClr val="lt1"/>
              </a:solidFill>
              <a:latin typeface="Montserrat"/>
              <a:ea typeface="Montserrat"/>
              <a:cs typeface="Montserrat"/>
              <a:sym typeface="Montserrat"/>
            </a:endParaRPr>
          </a:p>
        </p:txBody>
      </p:sp>
      <p:pic>
        <p:nvPicPr>
          <p:cNvPr id="865" name="Google Shape;865;p73"/>
          <p:cNvPicPr preferRelativeResize="0"/>
          <p:nvPr/>
        </p:nvPicPr>
        <p:blipFill>
          <a:blip r:embed="rId3">
            <a:alphaModFix/>
          </a:blip>
          <a:stretch>
            <a:fillRect/>
          </a:stretch>
        </p:blipFill>
        <p:spPr>
          <a:xfrm>
            <a:off x="1600200" y="1189950"/>
            <a:ext cx="5432444" cy="3801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4"/>
          <p:cNvSpPr/>
          <p:nvPr/>
        </p:nvSpPr>
        <p:spPr>
          <a:xfrm>
            <a:off x="337100" y="336450"/>
            <a:ext cx="8266500" cy="7371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4"/>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72" name="Google Shape;872;p74"/>
          <p:cNvSpPr txBox="1"/>
          <p:nvPr/>
        </p:nvSpPr>
        <p:spPr>
          <a:xfrm>
            <a:off x="587200" y="4886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4c. Conduct a correlation check on the training dataset to check on the multicollinearity, and report the result in your presentation, including any variable removal you may do.</a:t>
            </a:r>
            <a:endParaRPr sz="1300">
              <a:solidFill>
                <a:schemeClr val="lt1"/>
              </a:solidFill>
              <a:latin typeface="Montserrat"/>
              <a:ea typeface="Montserrat"/>
              <a:cs typeface="Montserrat"/>
              <a:sym typeface="Montserrat"/>
            </a:endParaRPr>
          </a:p>
        </p:txBody>
      </p:sp>
      <p:sp>
        <p:nvSpPr>
          <p:cNvPr id="873" name="Google Shape;873;p74"/>
          <p:cNvSpPr/>
          <p:nvPr/>
        </p:nvSpPr>
        <p:spPr>
          <a:xfrm>
            <a:off x="4993425" y="1455320"/>
            <a:ext cx="3623564" cy="3505187"/>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4" name="Google Shape;874;p74"/>
          <p:cNvGrpSpPr/>
          <p:nvPr/>
        </p:nvGrpSpPr>
        <p:grpSpPr>
          <a:xfrm>
            <a:off x="5071408" y="1276150"/>
            <a:ext cx="1179738" cy="449213"/>
            <a:chOff x="0" y="0"/>
            <a:chExt cx="3480054" cy="928125"/>
          </a:xfrm>
        </p:grpSpPr>
        <p:sp>
          <p:nvSpPr>
            <p:cNvPr id="875" name="Google Shape;875;p74"/>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74"/>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77" name="Google Shape;877;p74"/>
          <p:cNvGrpSpPr/>
          <p:nvPr/>
        </p:nvGrpSpPr>
        <p:grpSpPr>
          <a:xfrm>
            <a:off x="5089528" y="1865780"/>
            <a:ext cx="3380924" cy="2562925"/>
            <a:chOff x="0" y="0"/>
            <a:chExt cx="21371199" cy="5295300"/>
          </a:xfrm>
        </p:grpSpPr>
        <p:sp>
          <p:nvSpPr>
            <p:cNvPr id="878" name="Google Shape;878;p74"/>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79" name="Google Shape;879;p74"/>
            <p:cNvSpPr txBox="1"/>
            <p:nvPr/>
          </p:nvSpPr>
          <p:spPr>
            <a:xfrm>
              <a:off x="0" y="0"/>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a:t>
              </a:r>
              <a:r>
                <a:rPr lang="id" sz="1200">
                  <a:solidFill>
                    <a:schemeClr val="lt1"/>
                  </a:solidFill>
                  <a:latin typeface="Montserrat"/>
                  <a:ea typeface="Montserrat"/>
                  <a:cs typeface="Montserrat"/>
                  <a:sym typeface="Montserrat"/>
                </a:rPr>
                <a:t>After we check the multicollinearity, we need to remove one of two data that has high correlation coefficient to avoid data similar. And also xsell-related variable that must be remove before.</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After we check with VIF method, we found that count_direct_promo_L12M and total_sales_L36M has a VIF score above 10 which must be excluded. But we decide to keep that data because that data is important.</a:t>
              </a:r>
              <a:endParaRPr sz="1200">
                <a:solidFill>
                  <a:schemeClr val="lt1"/>
                </a:solidFill>
                <a:latin typeface="Montserrat"/>
                <a:ea typeface="Montserrat"/>
                <a:cs typeface="Montserrat"/>
                <a:sym typeface="Montserrat"/>
              </a:endParaRPr>
            </a:p>
          </p:txBody>
        </p:sp>
      </p:grpSp>
      <p:pic>
        <p:nvPicPr>
          <p:cNvPr id="880" name="Google Shape;880;p74"/>
          <p:cNvPicPr preferRelativeResize="0"/>
          <p:nvPr/>
        </p:nvPicPr>
        <p:blipFill>
          <a:blip r:embed="rId3">
            <a:alphaModFix/>
          </a:blip>
          <a:stretch>
            <a:fillRect/>
          </a:stretch>
        </p:blipFill>
        <p:spPr>
          <a:xfrm>
            <a:off x="353250" y="1409725"/>
            <a:ext cx="4503667" cy="3505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5"/>
          <p:cNvSpPr/>
          <p:nvPr/>
        </p:nvSpPr>
        <p:spPr>
          <a:xfrm>
            <a:off x="337100" y="336450"/>
            <a:ext cx="8266500" cy="7371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5"/>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887" name="Google Shape;887;p75"/>
          <p:cNvSpPr txBox="1"/>
          <p:nvPr/>
        </p:nvSpPr>
        <p:spPr>
          <a:xfrm>
            <a:off x="587200" y="488625"/>
            <a:ext cx="778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5. Build a model to predict the target variable using the training dataset.</a:t>
            </a:r>
            <a:endParaRPr sz="1300">
              <a:solidFill>
                <a:schemeClr val="lt1"/>
              </a:solidFill>
              <a:latin typeface="Montserrat"/>
              <a:ea typeface="Montserrat"/>
              <a:cs typeface="Montserrat"/>
              <a:sym typeface="Montserrat"/>
            </a:endParaRPr>
          </a:p>
        </p:txBody>
      </p:sp>
      <p:sp>
        <p:nvSpPr>
          <p:cNvPr id="888" name="Google Shape;888;p75"/>
          <p:cNvSpPr/>
          <p:nvPr/>
        </p:nvSpPr>
        <p:spPr>
          <a:xfrm>
            <a:off x="337100" y="3962526"/>
            <a:ext cx="8209637" cy="95760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89" name="Google Shape;889;p75"/>
          <p:cNvGrpSpPr/>
          <p:nvPr/>
        </p:nvGrpSpPr>
        <p:grpSpPr>
          <a:xfrm>
            <a:off x="516082" y="3831225"/>
            <a:ext cx="2707482" cy="329206"/>
            <a:chOff x="0" y="0"/>
            <a:chExt cx="3480054" cy="928125"/>
          </a:xfrm>
        </p:grpSpPr>
        <p:sp>
          <p:nvSpPr>
            <p:cNvPr id="890" name="Google Shape;890;p75"/>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1" name="Google Shape;891;p75"/>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892" name="Google Shape;892;p75"/>
          <p:cNvGrpSpPr/>
          <p:nvPr/>
        </p:nvGrpSpPr>
        <p:grpSpPr>
          <a:xfrm>
            <a:off x="557667" y="4263339"/>
            <a:ext cx="7759882" cy="1878207"/>
            <a:chOff x="0" y="0"/>
            <a:chExt cx="21371199" cy="5295200"/>
          </a:xfrm>
        </p:grpSpPr>
        <p:sp>
          <p:nvSpPr>
            <p:cNvPr id="893" name="Google Shape;893;p75"/>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894" name="Google Shape;894;p75"/>
            <p:cNvSpPr txBox="1"/>
            <p:nvPr/>
          </p:nvSpPr>
          <p:spPr>
            <a:xfrm>
              <a:off x="21" y="2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We choose logistic regression to make a model, because the target is a categorical value. And we need to use class_weight, because the dataset is imbalanced.</a:t>
              </a:r>
              <a:endParaRPr sz="1200">
                <a:solidFill>
                  <a:schemeClr val="lt1"/>
                </a:solidFill>
                <a:latin typeface="Montserrat"/>
                <a:ea typeface="Montserrat"/>
                <a:cs typeface="Montserrat"/>
                <a:sym typeface="Montserrat"/>
              </a:endParaRPr>
            </a:p>
          </p:txBody>
        </p:sp>
      </p:grpSp>
      <p:pic>
        <p:nvPicPr>
          <p:cNvPr id="895" name="Google Shape;895;p75"/>
          <p:cNvPicPr preferRelativeResize="0"/>
          <p:nvPr/>
        </p:nvPicPr>
        <p:blipFill>
          <a:blip r:embed="rId3">
            <a:alphaModFix/>
          </a:blip>
          <a:stretch>
            <a:fillRect/>
          </a:stretch>
        </p:blipFill>
        <p:spPr>
          <a:xfrm>
            <a:off x="904875" y="2086845"/>
            <a:ext cx="2884184" cy="384900"/>
          </a:xfrm>
          <a:prstGeom prst="rect">
            <a:avLst/>
          </a:prstGeom>
          <a:noFill/>
          <a:ln>
            <a:noFill/>
          </a:ln>
        </p:spPr>
      </p:pic>
      <p:pic>
        <p:nvPicPr>
          <p:cNvPr id="896" name="Google Shape;896;p75"/>
          <p:cNvPicPr preferRelativeResize="0"/>
          <p:nvPr/>
        </p:nvPicPr>
        <p:blipFill>
          <a:blip r:embed="rId4">
            <a:alphaModFix/>
          </a:blip>
          <a:stretch>
            <a:fillRect/>
          </a:stretch>
        </p:blipFill>
        <p:spPr>
          <a:xfrm>
            <a:off x="4500569" y="1276344"/>
            <a:ext cx="3405635" cy="247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nvSpPr>
        <p:spPr>
          <a:xfrm>
            <a:off x="1687834" y="1999259"/>
            <a:ext cx="5900100" cy="1477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id" sz="1200">
                <a:latin typeface="Montserrat Medium"/>
                <a:ea typeface="Montserrat Medium"/>
                <a:cs typeface="Montserrat Medium"/>
                <a:sym typeface="Montserrat Medium"/>
              </a:rPr>
              <a:t>The goal of this analysis is to understand the client’s behavior by summarizing the sales performance from the past three years, creating user personas based on existing clients, and identifying business opportunities to select the right promotional methods based on several user categories in order to encourage existing customers to use RevoBank credit card products more</a:t>
            </a:r>
            <a:r>
              <a:rPr lang="id" sz="1200">
                <a:latin typeface="Montserrat Medium"/>
                <a:ea typeface="Montserrat Medium"/>
                <a:cs typeface="Montserrat Medium"/>
                <a:sym typeface="Montserrat Medium"/>
              </a:rPr>
              <a:t>.</a:t>
            </a:r>
            <a:endParaRPr sz="1200">
              <a:solidFill>
                <a:srgbClr val="595959"/>
              </a:solidFill>
              <a:latin typeface="Montserrat Medium"/>
              <a:ea typeface="Montserrat Medium"/>
              <a:cs typeface="Montserrat Medium"/>
              <a:sym typeface="Montserrat Medium"/>
            </a:endParaRPr>
          </a:p>
        </p:txBody>
      </p:sp>
      <p:grpSp>
        <p:nvGrpSpPr>
          <p:cNvPr id="310" name="Google Shape;310;p40"/>
          <p:cNvGrpSpPr/>
          <p:nvPr/>
        </p:nvGrpSpPr>
        <p:grpSpPr>
          <a:xfrm>
            <a:off x="-4439363" y="-1097358"/>
            <a:ext cx="6127207" cy="6240872"/>
            <a:chOff x="0" y="0"/>
            <a:chExt cx="832094" cy="847530"/>
          </a:xfrm>
        </p:grpSpPr>
        <p:sp>
          <p:nvSpPr>
            <p:cNvPr id="311" name="Google Shape;311;p40"/>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312" name="Google Shape;312;p40"/>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3" name="Google Shape;313;p40"/>
          <p:cNvGrpSpPr/>
          <p:nvPr/>
        </p:nvGrpSpPr>
        <p:grpSpPr>
          <a:xfrm>
            <a:off x="7932038" y="1698031"/>
            <a:ext cx="3179105" cy="3179105"/>
            <a:chOff x="0" y="0"/>
            <a:chExt cx="812800" cy="812800"/>
          </a:xfrm>
        </p:grpSpPr>
        <p:sp>
          <p:nvSpPr>
            <p:cNvPr id="314" name="Google Shape;314;p40"/>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315" name="Google Shape;315;p40"/>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6" name="Google Shape;316;p40"/>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Analytical Objective</a:t>
            </a:r>
            <a:endParaRPr b="1" sz="3200">
              <a:solidFill>
                <a:schemeClr val="dk2"/>
              </a:solidFill>
              <a:latin typeface="Montserrat"/>
              <a:ea typeface="Montserrat"/>
              <a:cs typeface="Montserrat"/>
              <a:sym typeface="Montserrat"/>
            </a:endParaRPr>
          </a:p>
        </p:txBody>
      </p:sp>
      <p:grpSp>
        <p:nvGrpSpPr>
          <p:cNvPr id="317" name="Google Shape;317;p40"/>
          <p:cNvGrpSpPr/>
          <p:nvPr/>
        </p:nvGrpSpPr>
        <p:grpSpPr>
          <a:xfrm>
            <a:off x="7820536" y="2205723"/>
            <a:ext cx="3179105" cy="3179105"/>
            <a:chOff x="0" y="0"/>
            <a:chExt cx="812800" cy="812800"/>
          </a:xfrm>
        </p:grpSpPr>
        <p:sp>
          <p:nvSpPr>
            <p:cNvPr id="318" name="Google Shape;318;p40"/>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319" name="Google Shape;319;p40"/>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6"/>
          <p:cNvSpPr/>
          <p:nvPr/>
        </p:nvSpPr>
        <p:spPr>
          <a:xfrm>
            <a:off x="337100" y="336450"/>
            <a:ext cx="8266500" cy="7371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03" name="Google Shape;903;p76"/>
          <p:cNvSpPr txBox="1"/>
          <p:nvPr/>
        </p:nvSpPr>
        <p:spPr>
          <a:xfrm>
            <a:off x="587200" y="4886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6a. Assess the accuracy of the model's predictions in both the training and test datasets. Is there a noticeable in accuracy between the two?</a:t>
            </a:r>
            <a:endParaRPr sz="1300">
              <a:solidFill>
                <a:schemeClr val="lt1"/>
              </a:solidFill>
              <a:latin typeface="Montserrat"/>
              <a:ea typeface="Montserrat"/>
              <a:cs typeface="Montserrat"/>
              <a:sym typeface="Montserrat"/>
            </a:endParaRPr>
          </a:p>
        </p:txBody>
      </p:sp>
      <p:sp>
        <p:nvSpPr>
          <p:cNvPr id="904" name="Google Shape;904;p76"/>
          <p:cNvSpPr/>
          <p:nvPr/>
        </p:nvSpPr>
        <p:spPr>
          <a:xfrm>
            <a:off x="337100" y="3493575"/>
            <a:ext cx="8209637" cy="1571914"/>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05" name="Google Shape;905;p76"/>
          <p:cNvGrpSpPr/>
          <p:nvPr/>
        </p:nvGrpSpPr>
        <p:grpSpPr>
          <a:xfrm>
            <a:off x="516081" y="3334026"/>
            <a:ext cx="2707482" cy="400022"/>
            <a:chOff x="0" y="0"/>
            <a:chExt cx="3480054" cy="928125"/>
          </a:xfrm>
        </p:grpSpPr>
        <p:sp>
          <p:nvSpPr>
            <p:cNvPr id="906" name="Google Shape;906;p76"/>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7" name="Google Shape;907;p76"/>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08" name="Google Shape;908;p76"/>
          <p:cNvGrpSpPr/>
          <p:nvPr/>
        </p:nvGrpSpPr>
        <p:grpSpPr>
          <a:xfrm>
            <a:off x="557667" y="3782945"/>
            <a:ext cx="7759882" cy="2358421"/>
            <a:chOff x="0" y="-176774"/>
            <a:chExt cx="21371199" cy="5471974"/>
          </a:xfrm>
        </p:grpSpPr>
        <p:sp>
          <p:nvSpPr>
            <p:cNvPr id="909" name="Google Shape;909;p76"/>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10" name="Google Shape;910;p76"/>
            <p:cNvSpPr txBox="1"/>
            <p:nvPr/>
          </p:nvSpPr>
          <p:spPr>
            <a:xfrm>
              <a:off x="21" y="-176774"/>
              <a:ext cx="21371100" cy="127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It can be seen that our model:</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successfully predicted 73.9% of the data correctly in the training set,</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predicted 74% correctly in the testing set.</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So, there is no sign of overfitting, although there is a possibility that the model is underfit due to its low accuracy.</a:t>
              </a:r>
              <a:endParaRPr sz="1200">
                <a:solidFill>
                  <a:schemeClr val="lt1"/>
                </a:solidFill>
                <a:latin typeface="Montserrat"/>
                <a:ea typeface="Montserrat"/>
                <a:cs typeface="Montserrat"/>
                <a:sym typeface="Montserrat"/>
              </a:endParaRPr>
            </a:p>
          </p:txBody>
        </p:sp>
      </p:grpSp>
      <p:pic>
        <p:nvPicPr>
          <p:cNvPr id="911" name="Google Shape;911;p76"/>
          <p:cNvPicPr preferRelativeResize="0"/>
          <p:nvPr/>
        </p:nvPicPr>
        <p:blipFill>
          <a:blip r:embed="rId3">
            <a:alphaModFix/>
          </a:blip>
          <a:stretch>
            <a:fillRect/>
          </a:stretch>
        </p:blipFill>
        <p:spPr>
          <a:xfrm>
            <a:off x="785813" y="1804988"/>
            <a:ext cx="3305175" cy="923925"/>
          </a:xfrm>
          <a:prstGeom prst="rect">
            <a:avLst/>
          </a:prstGeom>
          <a:noFill/>
          <a:ln>
            <a:noFill/>
          </a:ln>
        </p:spPr>
      </p:pic>
      <p:pic>
        <p:nvPicPr>
          <p:cNvPr id="912" name="Google Shape;912;p76"/>
          <p:cNvPicPr preferRelativeResize="0"/>
          <p:nvPr/>
        </p:nvPicPr>
        <p:blipFill>
          <a:blip r:embed="rId4">
            <a:alphaModFix/>
          </a:blip>
          <a:stretch>
            <a:fillRect/>
          </a:stretch>
        </p:blipFill>
        <p:spPr>
          <a:xfrm>
            <a:off x="4805363" y="1795463"/>
            <a:ext cx="3190875" cy="942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7"/>
          <p:cNvSpPr/>
          <p:nvPr/>
        </p:nvSpPr>
        <p:spPr>
          <a:xfrm>
            <a:off x="337100" y="336450"/>
            <a:ext cx="8266500" cy="9372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7"/>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19" name="Google Shape;919;p77"/>
          <p:cNvSpPr txBox="1"/>
          <p:nvPr/>
        </p:nvSpPr>
        <p:spPr>
          <a:xfrm>
            <a:off x="587200" y="4886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6b. Examine the confusion matrix and classification report of the model in both the training and test datasets. Interpret the precision and recall metrics based on the confusion matrix. Is there a noticeable difference between the training and test datasets?</a:t>
            </a:r>
            <a:endParaRPr sz="1300">
              <a:solidFill>
                <a:schemeClr val="lt1"/>
              </a:solidFill>
              <a:latin typeface="Montserrat"/>
              <a:ea typeface="Montserrat"/>
              <a:cs typeface="Montserrat"/>
              <a:sym typeface="Montserrat"/>
            </a:endParaRPr>
          </a:p>
        </p:txBody>
      </p:sp>
      <p:sp>
        <p:nvSpPr>
          <p:cNvPr id="920" name="Google Shape;920;p77"/>
          <p:cNvSpPr/>
          <p:nvPr/>
        </p:nvSpPr>
        <p:spPr>
          <a:xfrm>
            <a:off x="4993425" y="1600609"/>
            <a:ext cx="3623564" cy="336064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21" name="Google Shape;921;p77"/>
          <p:cNvGrpSpPr/>
          <p:nvPr/>
        </p:nvGrpSpPr>
        <p:grpSpPr>
          <a:xfrm>
            <a:off x="5071408" y="1428875"/>
            <a:ext cx="1179738" cy="430557"/>
            <a:chOff x="0" y="0"/>
            <a:chExt cx="3480054" cy="928125"/>
          </a:xfrm>
        </p:grpSpPr>
        <p:sp>
          <p:nvSpPr>
            <p:cNvPr id="922" name="Google Shape;922;p77"/>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77"/>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24" name="Google Shape;924;p77"/>
          <p:cNvGrpSpPr/>
          <p:nvPr/>
        </p:nvGrpSpPr>
        <p:grpSpPr>
          <a:xfrm>
            <a:off x="5089529" y="1921000"/>
            <a:ext cx="3457108" cy="2529479"/>
            <a:chOff x="0" y="-157438"/>
            <a:chExt cx="21852769" cy="5452638"/>
          </a:xfrm>
        </p:grpSpPr>
        <p:sp>
          <p:nvSpPr>
            <p:cNvPr id="925" name="Google Shape;925;p77"/>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26" name="Google Shape;926;p77"/>
            <p:cNvSpPr txBox="1"/>
            <p:nvPr/>
          </p:nvSpPr>
          <p:spPr>
            <a:xfrm>
              <a:off x="481669" y="-157438"/>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Because accuracy should not be the only measure, especially if our data is imbalanced, let's look specifically at the positive class:</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 Precision 38% (not efficient)</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Of all those predicted to take Paylater by the model, only 38% actually took Paylater.</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 Recall 80% (effective)</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The model successfully detected 80% of people who actually took Paylater</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&lt;br&gt;</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Business impact: Many people will be offered Paylater even though they are not interested (because precision is low) but most people who are interested will get an offer (high recall). So, the cost to acquire a customer using Paylater will be large.</a:t>
              </a:r>
              <a:endParaRPr sz="1100">
                <a:solidFill>
                  <a:schemeClr val="lt1"/>
                </a:solidFill>
                <a:latin typeface="Montserrat"/>
                <a:ea typeface="Montserrat"/>
                <a:cs typeface="Montserrat"/>
                <a:sym typeface="Montserrat"/>
              </a:endParaRPr>
            </a:p>
          </p:txBody>
        </p:sp>
      </p:grpSp>
      <p:pic>
        <p:nvPicPr>
          <p:cNvPr id="927" name="Google Shape;927;p77"/>
          <p:cNvPicPr preferRelativeResize="0"/>
          <p:nvPr/>
        </p:nvPicPr>
        <p:blipFill>
          <a:blip r:embed="rId3">
            <a:alphaModFix/>
          </a:blip>
          <a:stretch>
            <a:fillRect/>
          </a:stretch>
        </p:blipFill>
        <p:spPr>
          <a:xfrm>
            <a:off x="571500" y="2373273"/>
            <a:ext cx="4094174" cy="1336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8"/>
          <p:cNvSpPr/>
          <p:nvPr/>
        </p:nvSpPr>
        <p:spPr>
          <a:xfrm>
            <a:off x="337100" y="336450"/>
            <a:ext cx="8266500" cy="9372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8"/>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34" name="Google Shape;934;p78"/>
          <p:cNvSpPr txBox="1"/>
          <p:nvPr/>
        </p:nvSpPr>
        <p:spPr>
          <a:xfrm>
            <a:off x="587200" y="4886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6b. Examine the confusion matrix and classification report of the model in both the training and test datasets. Interpret the precision and recall metrics based on the confusion matrix. Is there a noticeable difference between the training and test datasets?</a:t>
            </a:r>
            <a:endParaRPr sz="1300">
              <a:solidFill>
                <a:schemeClr val="lt1"/>
              </a:solidFill>
              <a:latin typeface="Montserrat"/>
              <a:ea typeface="Montserrat"/>
              <a:cs typeface="Montserrat"/>
              <a:sym typeface="Montserrat"/>
            </a:endParaRPr>
          </a:p>
        </p:txBody>
      </p:sp>
      <p:pic>
        <p:nvPicPr>
          <p:cNvPr id="935" name="Google Shape;935;p78"/>
          <p:cNvPicPr preferRelativeResize="0"/>
          <p:nvPr/>
        </p:nvPicPr>
        <p:blipFill>
          <a:blip r:embed="rId3">
            <a:alphaModFix/>
          </a:blip>
          <a:stretch>
            <a:fillRect/>
          </a:stretch>
        </p:blipFill>
        <p:spPr>
          <a:xfrm>
            <a:off x="533400" y="1437925"/>
            <a:ext cx="3971100" cy="2943575"/>
          </a:xfrm>
          <a:prstGeom prst="rect">
            <a:avLst/>
          </a:prstGeom>
          <a:noFill/>
          <a:ln>
            <a:noFill/>
          </a:ln>
        </p:spPr>
      </p:pic>
      <p:pic>
        <p:nvPicPr>
          <p:cNvPr id="936" name="Google Shape;936;p78"/>
          <p:cNvPicPr preferRelativeResize="0"/>
          <p:nvPr/>
        </p:nvPicPr>
        <p:blipFill>
          <a:blip r:embed="rId4">
            <a:alphaModFix/>
          </a:blip>
          <a:stretch>
            <a:fillRect/>
          </a:stretch>
        </p:blipFill>
        <p:spPr>
          <a:xfrm>
            <a:off x="4656900" y="1414775"/>
            <a:ext cx="3971100" cy="2943578"/>
          </a:xfrm>
          <a:prstGeom prst="rect">
            <a:avLst/>
          </a:prstGeom>
          <a:noFill/>
          <a:ln>
            <a:noFill/>
          </a:ln>
        </p:spPr>
      </p:pic>
      <p:sp>
        <p:nvSpPr>
          <p:cNvPr id="937" name="Google Shape;937;p78"/>
          <p:cNvSpPr txBox="1"/>
          <p:nvPr/>
        </p:nvSpPr>
        <p:spPr>
          <a:xfrm>
            <a:off x="1840325" y="4440950"/>
            <a:ext cx="1163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300">
                <a:solidFill>
                  <a:schemeClr val="accent1"/>
                </a:solidFill>
                <a:latin typeface="Montserrat"/>
                <a:ea typeface="Montserrat"/>
                <a:cs typeface="Montserrat"/>
                <a:sym typeface="Montserrat"/>
              </a:rPr>
              <a:t>Data Train</a:t>
            </a:r>
            <a:endParaRPr b="1" sz="1300">
              <a:solidFill>
                <a:schemeClr val="accent1"/>
              </a:solidFill>
              <a:latin typeface="Montserrat"/>
              <a:ea typeface="Montserrat"/>
              <a:cs typeface="Montserrat"/>
              <a:sym typeface="Montserrat"/>
            </a:endParaRPr>
          </a:p>
        </p:txBody>
      </p:sp>
      <p:sp>
        <p:nvSpPr>
          <p:cNvPr id="938" name="Google Shape;938;p78"/>
          <p:cNvSpPr txBox="1"/>
          <p:nvPr/>
        </p:nvSpPr>
        <p:spPr>
          <a:xfrm>
            <a:off x="5955125" y="4440950"/>
            <a:ext cx="1163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300">
                <a:solidFill>
                  <a:schemeClr val="accent1"/>
                </a:solidFill>
                <a:latin typeface="Montserrat"/>
                <a:ea typeface="Montserrat"/>
                <a:cs typeface="Montserrat"/>
                <a:sym typeface="Montserrat"/>
              </a:rPr>
              <a:t>Data Test</a:t>
            </a:r>
            <a:endParaRPr b="1" sz="1300">
              <a:solidFill>
                <a:schemeClr val="accen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79"/>
          <p:cNvSpPr/>
          <p:nvPr/>
        </p:nvSpPr>
        <p:spPr>
          <a:xfrm>
            <a:off x="337100" y="336450"/>
            <a:ext cx="8266500" cy="9372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9"/>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45" name="Google Shape;945;p79"/>
          <p:cNvSpPr txBox="1"/>
          <p:nvPr/>
        </p:nvSpPr>
        <p:spPr>
          <a:xfrm>
            <a:off x="587200" y="4886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6b. Examine the confusion matrix and classification report of the model in both the training and test datasets. Interpret the precision and recall metrics based on the confusion matrix. Is there a noticeable difference between the training and test datasets?</a:t>
            </a:r>
            <a:endParaRPr sz="1300">
              <a:solidFill>
                <a:schemeClr val="lt1"/>
              </a:solidFill>
              <a:latin typeface="Montserrat"/>
              <a:ea typeface="Montserrat"/>
              <a:cs typeface="Montserrat"/>
              <a:sym typeface="Montserrat"/>
            </a:endParaRPr>
          </a:p>
        </p:txBody>
      </p:sp>
      <p:pic>
        <p:nvPicPr>
          <p:cNvPr id="946" name="Google Shape;946;p79"/>
          <p:cNvPicPr preferRelativeResize="0"/>
          <p:nvPr/>
        </p:nvPicPr>
        <p:blipFill>
          <a:blip r:embed="rId3">
            <a:alphaModFix/>
          </a:blip>
          <a:stretch>
            <a:fillRect/>
          </a:stretch>
        </p:blipFill>
        <p:spPr>
          <a:xfrm>
            <a:off x="638348" y="1730925"/>
            <a:ext cx="3883917" cy="2862425"/>
          </a:xfrm>
          <a:prstGeom prst="rect">
            <a:avLst/>
          </a:prstGeom>
          <a:noFill/>
          <a:ln>
            <a:noFill/>
          </a:ln>
        </p:spPr>
      </p:pic>
      <p:sp>
        <p:nvSpPr>
          <p:cNvPr id="947" name="Google Shape;947;p79"/>
          <p:cNvSpPr/>
          <p:nvPr/>
        </p:nvSpPr>
        <p:spPr>
          <a:xfrm>
            <a:off x="4993425" y="1829198"/>
            <a:ext cx="3623564" cy="2728264"/>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48" name="Google Shape;948;p79"/>
          <p:cNvGrpSpPr/>
          <p:nvPr/>
        </p:nvGrpSpPr>
        <p:grpSpPr>
          <a:xfrm>
            <a:off x="5071408" y="1657475"/>
            <a:ext cx="1179738" cy="430557"/>
            <a:chOff x="0" y="0"/>
            <a:chExt cx="3480054" cy="928125"/>
          </a:xfrm>
        </p:grpSpPr>
        <p:sp>
          <p:nvSpPr>
            <p:cNvPr id="949" name="Google Shape;949;p79"/>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0" name="Google Shape;950;p79"/>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51" name="Google Shape;951;p79"/>
          <p:cNvGrpSpPr/>
          <p:nvPr/>
        </p:nvGrpSpPr>
        <p:grpSpPr>
          <a:xfrm>
            <a:off x="5089529" y="2149600"/>
            <a:ext cx="3457108" cy="2529479"/>
            <a:chOff x="0" y="-157438"/>
            <a:chExt cx="21852769" cy="5452638"/>
          </a:xfrm>
        </p:grpSpPr>
        <p:sp>
          <p:nvSpPr>
            <p:cNvPr id="952" name="Google Shape;952;p79"/>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53" name="Google Shape;953;p79"/>
            <p:cNvSpPr txBox="1"/>
            <p:nvPr/>
          </p:nvSpPr>
          <p:spPr>
            <a:xfrm>
              <a:off x="481669" y="-157438"/>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AUC Train 0.8218871889973245</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AUC Test 0.8182806206284808</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Gini Train 0.643774377994649</a:t>
              </a:r>
              <a:endParaRPr sz="11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100">
                  <a:solidFill>
                    <a:schemeClr val="lt1"/>
                  </a:solidFill>
                  <a:latin typeface="Montserrat"/>
                  <a:ea typeface="Montserrat"/>
                  <a:cs typeface="Montserrat"/>
                  <a:sym typeface="Montserrat"/>
                </a:rPr>
                <a:t>Gini Test 0.6365612412569617</a:t>
              </a:r>
              <a:endParaRPr sz="1100">
                <a:solidFill>
                  <a:schemeClr val="lt1"/>
                </a:solidFill>
                <a:latin typeface="Montserrat"/>
                <a:ea typeface="Montserrat"/>
                <a:cs typeface="Montserrat"/>
                <a:sym typeface="Montserra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p:nvPr/>
        </p:nvSpPr>
        <p:spPr>
          <a:xfrm>
            <a:off x="337100" y="336450"/>
            <a:ext cx="8266500" cy="9372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0"/>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60" name="Google Shape;960;p80"/>
          <p:cNvSpPr txBox="1"/>
          <p:nvPr/>
        </p:nvSpPr>
        <p:spPr>
          <a:xfrm>
            <a:off x="587200" y="488625"/>
            <a:ext cx="778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6c. Produce a decile-based performance report for your model. Are there noticeable rank breaks among the deciles? Do the top deciles effectively identify the most promising Paylater customers?</a:t>
            </a:r>
            <a:endParaRPr sz="1300">
              <a:solidFill>
                <a:schemeClr val="lt1"/>
              </a:solidFill>
              <a:latin typeface="Montserrat"/>
              <a:ea typeface="Montserrat"/>
              <a:cs typeface="Montserrat"/>
              <a:sym typeface="Montserrat"/>
            </a:endParaRPr>
          </a:p>
        </p:txBody>
      </p:sp>
      <p:sp>
        <p:nvSpPr>
          <p:cNvPr id="961" name="Google Shape;961;p80"/>
          <p:cNvSpPr/>
          <p:nvPr/>
        </p:nvSpPr>
        <p:spPr>
          <a:xfrm>
            <a:off x="4993425" y="1600609"/>
            <a:ext cx="3623564" cy="336064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62" name="Google Shape;962;p80"/>
          <p:cNvGrpSpPr/>
          <p:nvPr/>
        </p:nvGrpSpPr>
        <p:grpSpPr>
          <a:xfrm>
            <a:off x="5071408" y="1428875"/>
            <a:ext cx="1179738" cy="430557"/>
            <a:chOff x="0" y="0"/>
            <a:chExt cx="3480054" cy="928125"/>
          </a:xfrm>
        </p:grpSpPr>
        <p:sp>
          <p:nvSpPr>
            <p:cNvPr id="963" name="Google Shape;963;p80"/>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4" name="Google Shape;964;p80"/>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65" name="Google Shape;965;p80"/>
          <p:cNvGrpSpPr/>
          <p:nvPr/>
        </p:nvGrpSpPr>
        <p:grpSpPr>
          <a:xfrm>
            <a:off x="5089529" y="1921000"/>
            <a:ext cx="3457108" cy="2529479"/>
            <a:chOff x="0" y="-157438"/>
            <a:chExt cx="21852769" cy="5452638"/>
          </a:xfrm>
        </p:grpSpPr>
        <p:sp>
          <p:nvSpPr>
            <p:cNvPr id="966" name="Google Shape;966;p80"/>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67" name="Google Shape;967;p80"/>
            <p:cNvSpPr txBox="1"/>
            <p:nvPr/>
          </p:nvSpPr>
          <p:spPr>
            <a:xfrm>
              <a:off x="481669" y="-157438"/>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Top deciles effectively can identify the most promising Paylater customer with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 Just the top 3 deciles (the top 30% of people) account for about 71.9% of all actual Paylater users.</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 That’s exactly the model is focusing in on the right people.</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000">
                  <a:solidFill>
                    <a:schemeClr val="lt1"/>
                  </a:solidFill>
                  <a:latin typeface="Montserrat"/>
                  <a:ea typeface="Montserrat"/>
                  <a:cs typeface="Montserrat"/>
                  <a:sym typeface="Montserrat"/>
                </a:rPr>
                <a:t>As the score binning increase, the number of real Paylater takers also increases a lot. It indicates higher model scores clearly mean more likely real users.</a:t>
              </a:r>
              <a:endParaRPr sz="1000">
                <a:solidFill>
                  <a:schemeClr val="lt1"/>
                </a:solidFill>
                <a:latin typeface="Montserrat"/>
                <a:ea typeface="Montserrat"/>
                <a:cs typeface="Montserrat"/>
                <a:sym typeface="Montserrat"/>
              </a:endParaRPr>
            </a:p>
          </p:txBody>
        </p:sp>
      </p:grpSp>
      <p:pic>
        <p:nvPicPr>
          <p:cNvPr id="968" name="Google Shape;968;p80"/>
          <p:cNvPicPr preferRelativeResize="0"/>
          <p:nvPr/>
        </p:nvPicPr>
        <p:blipFill>
          <a:blip r:embed="rId3">
            <a:alphaModFix/>
          </a:blip>
          <a:stretch>
            <a:fillRect/>
          </a:stretch>
        </p:blipFill>
        <p:spPr>
          <a:xfrm>
            <a:off x="426275" y="1962150"/>
            <a:ext cx="4450525" cy="1582475"/>
          </a:xfrm>
          <a:prstGeom prst="rect">
            <a:avLst/>
          </a:prstGeom>
          <a:noFill/>
          <a:ln>
            <a:noFill/>
          </a:ln>
        </p:spPr>
      </p:pic>
      <p:pic>
        <p:nvPicPr>
          <p:cNvPr id="969" name="Google Shape;969;p80"/>
          <p:cNvPicPr preferRelativeResize="0"/>
          <p:nvPr/>
        </p:nvPicPr>
        <p:blipFill>
          <a:blip r:embed="rId4">
            <a:alphaModFix/>
          </a:blip>
          <a:stretch>
            <a:fillRect/>
          </a:stretch>
        </p:blipFill>
        <p:spPr>
          <a:xfrm>
            <a:off x="962025" y="3790946"/>
            <a:ext cx="3395794" cy="557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1"/>
          <p:cNvSpPr/>
          <p:nvPr/>
        </p:nvSpPr>
        <p:spPr>
          <a:xfrm>
            <a:off x="337100" y="336450"/>
            <a:ext cx="8266500" cy="831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1"/>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76" name="Google Shape;976;p81"/>
          <p:cNvSpPr txBox="1"/>
          <p:nvPr/>
        </p:nvSpPr>
        <p:spPr>
          <a:xfrm>
            <a:off x="587200" y="4886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6d. Based on the findings from the previous steps, conclude the suitability of your model in identifying the most promising Paylater customers</a:t>
            </a:r>
            <a:endParaRPr sz="1300">
              <a:solidFill>
                <a:schemeClr val="lt1"/>
              </a:solidFill>
              <a:latin typeface="Montserrat"/>
              <a:ea typeface="Montserrat"/>
              <a:cs typeface="Montserrat"/>
              <a:sym typeface="Montserrat"/>
            </a:endParaRPr>
          </a:p>
        </p:txBody>
      </p:sp>
      <p:sp>
        <p:nvSpPr>
          <p:cNvPr id="977" name="Google Shape;977;p81"/>
          <p:cNvSpPr/>
          <p:nvPr/>
        </p:nvSpPr>
        <p:spPr>
          <a:xfrm>
            <a:off x="337100" y="1553825"/>
            <a:ext cx="8209637" cy="345098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78" name="Google Shape;978;p81"/>
          <p:cNvGrpSpPr/>
          <p:nvPr/>
        </p:nvGrpSpPr>
        <p:grpSpPr>
          <a:xfrm>
            <a:off x="516070" y="1385375"/>
            <a:ext cx="2707482" cy="422204"/>
            <a:chOff x="0" y="0"/>
            <a:chExt cx="3480054" cy="928125"/>
          </a:xfrm>
        </p:grpSpPr>
        <p:sp>
          <p:nvSpPr>
            <p:cNvPr id="979" name="Google Shape;979;p81"/>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0" name="Google Shape;980;p81"/>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81" name="Google Shape;981;p81"/>
          <p:cNvGrpSpPr/>
          <p:nvPr/>
        </p:nvGrpSpPr>
        <p:grpSpPr>
          <a:xfrm>
            <a:off x="557656" y="1863504"/>
            <a:ext cx="7759882" cy="2484986"/>
            <a:chOff x="0" y="-167509"/>
            <a:chExt cx="21371199" cy="5462709"/>
          </a:xfrm>
        </p:grpSpPr>
        <p:sp>
          <p:nvSpPr>
            <p:cNvPr id="982" name="Google Shape;982;p81"/>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83" name="Google Shape;983;p81"/>
            <p:cNvSpPr txBox="1"/>
            <p:nvPr/>
          </p:nvSpPr>
          <p:spPr>
            <a:xfrm>
              <a:off x="0" y="-167509"/>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The model shows a strong ability to rank and identify Paylater users, especially from a business-targeting perspective:</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Good general performance:</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Accuracy is 74% on the test set, which means the model correctly classifies the majority of cases.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There's no clear sign of overfitting, since training and test accuracies are nearly identical (73.9% vs. 74%).</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However, the relatively moderate accuracy suggests there’s room for improvement — the model may be slightly underfitting.</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Positive class analysis (Paylater users):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High recall (80%) shows the model is effective at finding most of the actual Paylater users.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Low precision (38%), however, means that many users predicted as interested actually are not, so it’s not very efficient. This could lead to a higher customer acquisition cost.</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2"/>
          <p:cNvSpPr/>
          <p:nvPr/>
        </p:nvSpPr>
        <p:spPr>
          <a:xfrm>
            <a:off x="337100" y="336450"/>
            <a:ext cx="8266500" cy="831600"/>
          </a:xfrm>
          <a:prstGeom prst="roundRect">
            <a:avLst>
              <a:gd fmla="val 16667" name="adj"/>
            </a:avLst>
          </a:prstGeom>
          <a:gradFill>
            <a:gsLst>
              <a:gs pos="0">
                <a:srgbClr val="294EAE"/>
              </a:gs>
              <a:gs pos="100000">
                <a:srgbClr val="1320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2"/>
          <p:cNvSpPr/>
          <p:nvPr/>
        </p:nvSpPr>
        <p:spPr>
          <a:xfrm>
            <a:off x="521950" y="162475"/>
            <a:ext cx="1305000" cy="348000"/>
          </a:xfrm>
          <a:prstGeom prst="roundRect">
            <a:avLst>
              <a:gd fmla="val 16667" name="adj"/>
            </a:avLst>
          </a:prstGeom>
          <a:solidFill>
            <a:srgbClr val="FFD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latin typeface="Montserrat"/>
                <a:ea typeface="Montserrat"/>
                <a:cs typeface="Montserrat"/>
                <a:sym typeface="Montserrat"/>
              </a:rPr>
              <a:t>Question</a:t>
            </a:r>
            <a:endParaRPr b="1">
              <a:latin typeface="Montserrat"/>
              <a:ea typeface="Montserrat"/>
              <a:cs typeface="Montserrat"/>
              <a:sym typeface="Montserrat"/>
            </a:endParaRPr>
          </a:p>
        </p:txBody>
      </p:sp>
      <p:sp>
        <p:nvSpPr>
          <p:cNvPr id="990" name="Google Shape;990;p82"/>
          <p:cNvSpPr txBox="1"/>
          <p:nvPr/>
        </p:nvSpPr>
        <p:spPr>
          <a:xfrm>
            <a:off x="587200" y="488625"/>
            <a:ext cx="778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solidFill>
                  <a:schemeClr val="lt1"/>
                </a:solidFill>
                <a:latin typeface="Montserrat"/>
                <a:ea typeface="Montserrat"/>
                <a:cs typeface="Montserrat"/>
                <a:sym typeface="Montserrat"/>
              </a:rPr>
              <a:t>6d. Based on the findings from the previous steps, conclude the suitability of your model in identifying the most promising Paylater customers</a:t>
            </a:r>
            <a:endParaRPr sz="1300">
              <a:solidFill>
                <a:schemeClr val="lt1"/>
              </a:solidFill>
              <a:latin typeface="Montserrat"/>
              <a:ea typeface="Montserrat"/>
              <a:cs typeface="Montserrat"/>
              <a:sym typeface="Montserrat"/>
            </a:endParaRPr>
          </a:p>
        </p:txBody>
      </p:sp>
      <p:sp>
        <p:nvSpPr>
          <p:cNvPr id="991" name="Google Shape;991;p82"/>
          <p:cNvSpPr/>
          <p:nvPr/>
        </p:nvSpPr>
        <p:spPr>
          <a:xfrm>
            <a:off x="337100" y="1553825"/>
            <a:ext cx="8209637" cy="3450983"/>
          </a:xfrm>
          <a:custGeom>
            <a:rect b="b" l="l" r="r" t="t"/>
            <a:pathLst>
              <a:path extrusionOk="0" h="7227189" w="22647275">
                <a:moveTo>
                  <a:pt x="0" y="1204595"/>
                </a:moveTo>
                <a:cubicBezTo>
                  <a:pt x="0" y="539242"/>
                  <a:pt x="539242" y="0"/>
                  <a:pt x="1204595" y="0"/>
                </a:cubicBezTo>
                <a:lnTo>
                  <a:pt x="21442680" y="0"/>
                </a:lnTo>
                <a:cubicBezTo>
                  <a:pt x="22107906" y="0"/>
                  <a:pt x="22647275" y="539242"/>
                  <a:pt x="22647275" y="1204595"/>
                </a:cubicBezTo>
                <a:lnTo>
                  <a:pt x="22647275" y="6022594"/>
                </a:lnTo>
                <a:cubicBezTo>
                  <a:pt x="22647275" y="6687820"/>
                  <a:pt x="22108033" y="7227189"/>
                  <a:pt x="21442680" y="7227189"/>
                </a:cubicBezTo>
                <a:lnTo>
                  <a:pt x="1204595" y="7227189"/>
                </a:lnTo>
                <a:cubicBezTo>
                  <a:pt x="539242" y="7227189"/>
                  <a:pt x="0" y="6687947"/>
                  <a:pt x="0" y="6022594"/>
                </a:cubicBezTo>
                <a:close/>
              </a:path>
            </a:pathLst>
          </a:custGeom>
          <a:gradFill>
            <a:gsLst>
              <a:gs pos="0">
                <a:srgbClr val="2FBAC2"/>
              </a:gs>
              <a:gs pos="100000">
                <a:srgbClr val="005683"/>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92" name="Google Shape;992;p82"/>
          <p:cNvGrpSpPr/>
          <p:nvPr/>
        </p:nvGrpSpPr>
        <p:grpSpPr>
          <a:xfrm>
            <a:off x="516070" y="1385375"/>
            <a:ext cx="2707482" cy="422204"/>
            <a:chOff x="0" y="0"/>
            <a:chExt cx="3480054" cy="928125"/>
          </a:xfrm>
        </p:grpSpPr>
        <p:sp>
          <p:nvSpPr>
            <p:cNvPr id="993" name="Google Shape;993;p82"/>
            <p:cNvSpPr/>
            <p:nvPr/>
          </p:nvSpPr>
          <p:spPr>
            <a:xfrm>
              <a:off x="0" y="0"/>
              <a:ext cx="3480054" cy="927989"/>
            </a:xfrm>
            <a:custGeom>
              <a:rect b="b" l="l" r="r" t="t"/>
              <a:pathLst>
                <a:path extrusionOk="0" h="927989" w="3480054">
                  <a:moveTo>
                    <a:pt x="0" y="154686"/>
                  </a:moveTo>
                  <a:cubicBezTo>
                    <a:pt x="0" y="69215"/>
                    <a:pt x="69215" y="0"/>
                    <a:pt x="154686" y="0"/>
                  </a:cubicBezTo>
                  <a:lnTo>
                    <a:pt x="3325368" y="0"/>
                  </a:lnTo>
                  <a:cubicBezTo>
                    <a:pt x="3410839" y="0"/>
                    <a:pt x="3480054" y="69215"/>
                    <a:pt x="3480054" y="154686"/>
                  </a:cubicBezTo>
                  <a:lnTo>
                    <a:pt x="3480054" y="773303"/>
                  </a:lnTo>
                  <a:cubicBezTo>
                    <a:pt x="3480054" y="858774"/>
                    <a:pt x="3410839" y="927989"/>
                    <a:pt x="3325368" y="927989"/>
                  </a:cubicBezTo>
                  <a:lnTo>
                    <a:pt x="154686" y="927989"/>
                  </a:lnTo>
                  <a:cubicBezTo>
                    <a:pt x="69215" y="927989"/>
                    <a:pt x="0" y="858774"/>
                    <a:pt x="0" y="773303"/>
                  </a:cubicBezTo>
                  <a:close/>
                </a:path>
              </a:pathLst>
            </a:custGeom>
            <a:solidFill>
              <a:srgbClr val="FFD9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4" name="Google Shape;994;p82"/>
            <p:cNvSpPr txBox="1"/>
            <p:nvPr/>
          </p:nvSpPr>
          <p:spPr>
            <a:xfrm>
              <a:off x="0" y="9525"/>
              <a:ext cx="3480000" cy="918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7"/>
                </a:lnSpc>
                <a:spcBef>
                  <a:spcPts val="0"/>
                </a:spcBef>
                <a:spcAft>
                  <a:spcPts val="0"/>
                </a:spcAft>
                <a:buNone/>
              </a:pPr>
              <a:r>
                <a:rPr b="1" lang="id">
                  <a:latin typeface="Montserrat"/>
                  <a:ea typeface="Montserrat"/>
                  <a:cs typeface="Montserrat"/>
                  <a:sym typeface="Montserrat"/>
                </a:rPr>
                <a:t>Answer</a:t>
              </a:r>
              <a:endParaRPr sz="700"/>
            </a:p>
          </p:txBody>
        </p:sp>
      </p:grpSp>
      <p:grpSp>
        <p:nvGrpSpPr>
          <p:cNvPr id="995" name="Google Shape;995;p82"/>
          <p:cNvGrpSpPr/>
          <p:nvPr/>
        </p:nvGrpSpPr>
        <p:grpSpPr>
          <a:xfrm>
            <a:off x="557656" y="1863504"/>
            <a:ext cx="7759882" cy="2484986"/>
            <a:chOff x="0" y="-167509"/>
            <a:chExt cx="21371199" cy="5462709"/>
          </a:xfrm>
        </p:grpSpPr>
        <p:sp>
          <p:nvSpPr>
            <p:cNvPr id="996" name="Google Shape;996;p82"/>
            <p:cNvSpPr/>
            <p:nvPr/>
          </p:nvSpPr>
          <p:spPr>
            <a:xfrm>
              <a:off x="0" y="0"/>
              <a:ext cx="21371199" cy="5295200"/>
            </a:xfrm>
            <a:custGeom>
              <a:rect b="b" l="l" r="r" t="t"/>
              <a:pathLst>
                <a:path extrusionOk="0" h="5295200" w="21371199">
                  <a:moveTo>
                    <a:pt x="0" y="0"/>
                  </a:moveTo>
                  <a:lnTo>
                    <a:pt x="21371199" y="0"/>
                  </a:lnTo>
                  <a:lnTo>
                    <a:pt x="21371199" y="5295200"/>
                  </a:lnTo>
                  <a:lnTo>
                    <a:pt x="0" y="5295200"/>
                  </a:lnTo>
                  <a:close/>
                </a:path>
              </a:pathLst>
            </a:custGeom>
            <a:solidFill>
              <a:srgbClr val="000000">
                <a:alpha val="0"/>
              </a:srgbClr>
            </a:solidFill>
            <a:ln>
              <a:noFill/>
            </a:ln>
          </p:spPr>
        </p:sp>
        <p:sp>
          <p:nvSpPr>
            <p:cNvPr id="997" name="Google Shape;997;p82"/>
            <p:cNvSpPr txBox="1"/>
            <p:nvPr/>
          </p:nvSpPr>
          <p:spPr>
            <a:xfrm>
              <a:off x="0" y="-167509"/>
              <a:ext cx="21371100" cy="52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AUC and Gini scores confirm strong ranking ability:</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AUC on test: 0.818, Gini: 0.637</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These values indicate the model discriminates well between takers and non-takers.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Decile analysis supports effectiveness: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Clear rank breaks are visible across deciles — the likelihood of a user taking Paylater increases steadily with model score.</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In fact, the top 3 deciles (just 30% of users) capture ~71.9% of all actual Paylater users, showing that the model accurately zeroes in on the most promising customers.</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KS Statistic = 51</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SzPts val="1100"/>
                <a:buNone/>
              </a:pPr>
              <a:r>
                <a:rPr lang="id" sz="1200">
                  <a:solidFill>
                    <a:schemeClr val="lt1"/>
                  </a:solidFill>
                  <a:latin typeface="Montserrat"/>
                  <a:ea typeface="Montserrat"/>
                  <a:cs typeface="Montserrat"/>
                  <a:sym typeface="Montserrat"/>
                </a:rPr>
                <a:t>- Since a KS score above 40 is considered good, this value suggests the model has strong separation power between positive and negative classes.</a:t>
              </a:r>
              <a:endParaRPr sz="1200">
                <a:solidFill>
                  <a:schemeClr val="lt1"/>
                </a:solidFill>
                <a:latin typeface="Montserrat"/>
                <a:ea typeface="Montserrat"/>
                <a:cs typeface="Montserrat"/>
                <a:sym typeface="Montserrat"/>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F7F6"/>
        </a:solidFill>
      </p:bgPr>
    </p:bg>
    <p:spTree>
      <p:nvGrpSpPr>
        <p:cNvPr id="1005" name="Shape 1005"/>
        <p:cNvGrpSpPr/>
        <p:nvPr/>
      </p:nvGrpSpPr>
      <p:grpSpPr>
        <a:xfrm>
          <a:off x="0" y="0"/>
          <a:ext cx="0" cy="0"/>
          <a:chOff x="0" y="0"/>
          <a:chExt cx="0" cy="0"/>
        </a:xfrm>
      </p:grpSpPr>
      <p:grpSp>
        <p:nvGrpSpPr>
          <p:cNvPr id="1006" name="Google Shape;1006;p83"/>
          <p:cNvGrpSpPr/>
          <p:nvPr/>
        </p:nvGrpSpPr>
        <p:grpSpPr>
          <a:xfrm>
            <a:off x="-4467938" y="-1097358"/>
            <a:ext cx="6127207" cy="6240872"/>
            <a:chOff x="0" y="0"/>
            <a:chExt cx="832094" cy="847530"/>
          </a:xfrm>
        </p:grpSpPr>
        <p:sp>
          <p:nvSpPr>
            <p:cNvPr id="1007" name="Google Shape;1007;p83"/>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94EAE"/>
                </a:gs>
                <a:gs pos="100000">
                  <a:srgbClr val="132041"/>
                </a:gs>
              </a:gsLst>
              <a:lin ang="5400012" scaled="0"/>
            </a:gradFill>
            <a:ln>
              <a:noFill/>
            </a:ln>
          </p:spPr>
        </p:sp>
        <p:sp>
          <p:nvSpPr>
            <p:cNvPr id="1008" name="Google Shape;1008;p83"/>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09" name="Google Shape;1009;p83"/>
          <p:cNvCxnSpPr/>
          <p:nvPr/>
        </p:nvCxnSpPr>
        <p:spPr>
          <a:xfrm>
            <a:off x="764724" y="4281723"/>
            <a:ext cx="7733700" cy="0"/>
          </a:xfrm>
          <a:prstGeom prst="straightConnector1">
            <a:avLst/>
          </a:prstGeom>
          <a:noFill/>
          <a:ln cap="flat" cmpd="sng" w="38100">
            <a:solidFill>
              <a:srgbClr val="17726D"/>
            </a:solidFill>
            <a:prstDash val="solid"/>
            <a:round/>
            <a:headEnd len="sm" w="sm" type="none"/>
            <a:tailEnd len="sm" w="sm" type="none"/>
          </a:ln>
        </p:spPr>
      </p:cxnSp>
      <p:grpSp>
        <p:nvGrpSpPr>
          <p:cNvPr id="1010" name="Google Shape;1010;p83"/>
          <p:cNvGrpSpPr/>
          <p:nvPr/>
        </p:nvGrpSpPr>
        <p:grpSpPr>
          <a:xfrm>
            <a:off x="7852828" y="-143178"/>
            <a:ext cx="5985134" cy="5985134"/>
            <a:chOff x="0" y="0"/>
            <a:chExt cx="812800" cy="812800"/>
          </a:xfrm>
        </p:grpSpPr>
        <p:sp>
          <p:nvSpPr>
            <p:cNvPr id="1011" name="Google Shape;1011;p83"/>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1012" name="Google Shape;1012;p83"/>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13" name="Google Shape;1013;p83"/>
          <p:cNvSpPr txBox="1"/>
          <p:nvPr/>
        </p:nvSpPr>
        <p:spPr>
          <a:xfrm>
            <a:off x="1958194" y="46066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RevoU FSDA batch FEB25</a:t>
            </a:r>
            <a:endParaRPr sz="700"/>
          </a:p>
        </p:txBody>
      </p:sp>
      <p:sp>
        <p:nvSpPr>
          <p:cNvPr id="1014" name="Google Shape;1014;p83"/>
          <p:cNvSpPr txBox="1"/>
          <p:nvPr/>
        </p:nvSpPr>
        <p:spPr>
          <a:xfrm>
            <a:off x="3848554" y="4606620"/>
            <a:ext cx="1227600" cy="3141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lang="id" sz="800">
                <a:latin typeface="Montserrat"/>
                <a:ea typeface="Montserrat"/>
                <a:cs typeface="Montserrat"/>
                <a:sym typeface="Montserrat"/>
              </a:rPr>
              <a:t>Advance </a:t>
            </a:r>
            <a:endParaRPr sz="800">
              <a:latin typeface="Montserrat"/>
              <a:ea typeface="Montserrat"/>
              <a:cs typeface="Montserrat"/>
              <a:sym typeface="Montserrat"/>
            </a:endParaRPr>
          </a:p>
          <a:p>
            <a:pPr indent="0" lvl="0" marL="0" marR="0" rtl="0" algn="just">
              <a:lnSpc>
                <a:spcPct val="155034"/>
              </a:lnSpc>
              <a:spcBef>
                <a:spcPts val="0"/>
              </a:spcBef>
              <a:spcAft>
                <a:spcPts val="0"/>
              </a:spcAft>
              <a:buNone/>
            </a:pPr>
            <a:r>
              <a:rPr lang="id" sz="800">
                <a:latin typeface="Montserrat"/>
                <a:ea typeface="Montserrat"/>
                <a:cs typeface="Montserrat"/>
                <a:sym typeface="Montserrat"/>
              </a:rPr>
              <a:t>Python</a:t>
            </a:r>
            <a:endParaRPr sz="800">
              <a:latin typeface="Montserrat"/>
              <a:ea typeface="Montserrat"/>
              <a:cs typeface="Montserrat"/>
              <a:sym typeface="Montserrat"/>
            </a:endParaRPr>
          </a:p>
        </p:txBody>
      </p:sp>
      <p:sp>
        <p:nvSpPr>
          <p:cNvPr id="1015" name="Google Shape;1015;p83"/>
          <p:cNvSpPr txBox="1"/>
          <p:nvPr/>
        </p:nvSpPr>
        <p:spPr>
          <a:xfrm>
            <a:off x="1958194" y="44408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Batch</a:t>
            </a:r>
            <a:endParaRPr sz="700"/>
          </a:p>
        </p:txBody>
      </p:sp>
      <p:sp>
        <p:nvSpPr>
          <p:cNvPr id="1016" name="Google Shape;1016;p83"/>
          <p:cNvSpPr txBox="1"/>
          <p:nvPr/>
        </p:nvSpPr>
        <p:spPr>
          <a:xfrm>
            <a:off x="3848554" y="4440800"/>
            <a:ext cx="9018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Assignment</a:t>
            </a:r>
            <a:endParaRPr sz="700"/>
          </a:p>
        </p:txBody>
      </p:sp>
      <p:sp>
        <p:nvSpPr>
          <p:cNvPr id="1017" name="Google Shape;1017;p83"/>
          <p:cNvSpPr txBox="1"/>
          <p:nvPr/>
        </p:nvSpPr>
        <p:spPr>
          <a:xfrm>
            <a:off x="807586" y="4615029"/>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0" i="0" lang="id" sz="800" u="none" cap="none" strike="noStrike">
                <a:solidFill>
                  <a:srgbClr val="000000"/>
                </a:solidFill>
                <a:latin typeface="Montserrat"/>
                <a:ea typeface="Montserrat"/>
                <a:cs typeface="Montserrat"/>
                <a:sym typeface="Montserrat"/>
              </a:rPr>
              <a:t>Ahmad Rizki</a:t>
            </a:r>
            <a:endParaRPr sz="700"/>
          </a:p>
        </p:txBody>
      </p:sp>
      <p:sp>
        <p:nvSpPr>
          <p:cNvPr id="1018" name="Google Shape;1018;p83"/>
          <p:cNvSpPr txBox="1"/>
          <p:nvPr/>
        </p:nvSpPr>
        <p:spPr>
          <a:xfrm>
            <a:off x="807586" y="4449216"/>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i="0" lang="id" sz="800" u="none" cap="none" strike="noStrike">
                <a:solidFill>
                  <a:srgbClr val="000000"/>
                </a:solidFill>
                <a:latin typeface="Montserrat"/>
                <a:ea typeface="Montserrat"/>
                <a:cs typeface="Montserrat"/>
                <a:sym typeface="Montserrat"/>
              </a:rPr>
              <a:t>by</a:t>
            </a:r>
            <a:endParaRPr sz="700"/>
          </a:p>
        </p:txBody>
      </p:sp>
      <p:sp>
        <p:nvSpPr>
          <p:cNvPr id="1019" name="Google Shape;1019;p83"/>
          <p:cNvSpPr txBox="1"/>
          <p:nvPr/>
        </p:nvSpPr>
        <p:spPr>
          <a:xfrm>
            <a:off x="739100" y="828105"/>
            <a:ext cx="7733700" cy="10467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SzPts val="1100"/>
              <a:buNone/>
            </a:pPr>
            <a:r>
              <a:rPr lang="id" sz="3200">
                <a:solidFill>
                  <a:schemeClr val="dk2"/>
                </a:solidFill>
                <a:latin typeface="Montserrat ExtraBold"/>
                <a:ea typeface="Montserrat ExtraBold"/>
                <a:cs typeface="Montserrat ExtraBold"/>
                <a:sym typeface="Montserrat ExtraBold"/>
              </a:rPr>
              <a:t>Thank You</a:t>
            </a:r>
            <a:endParaRPr sz="3200">
              <a:solidFill>
                <a:schemeClr val="dk2"/>
              </a:solidFill>
              <a:latin typeface="Montserrat ExtraBold"/>
              <a:ea typeface="Montserrat ExtraBold"/>
              <a:cs typeface="Montserrat ExtraBold"/>
              <a:sym typeface="Montserrat ExtraBold"/>
            </a:endParaRPr>
          </a:p>
          <a:p>
            <a:pPr indent="0" lvl="0" marL="0" rtl="0" algn="ctr">
              <a:spcBef>
                <a:spcPts val="0"/>
              </a:spcBef>
              <a:spcAft>
                <a:spcPts val="0"/>
              </a:spcAft>
              <a:buSzPts val="1100"/>
              <a:buNone/>
            </a:pPr>
            <a:r>
              <a:rPr lang="id" sz="3200">
                <a:solidFill>
                  <a:schemeClr val="dk2"/>
                </a:solidFill>
                <a:latin typeface="Montserrat ExtraBold"/>
                <a:ea typeface="Montserrat ExtraBold"/>
                <a:cs typeface="Montserrat ExtraBold"/>
                <a:sym typeface="Montserrat ExtraBold"/>
              </a:rPr>
              <a:t>For Your Attention …</a:t>
            </a:r>
            <a:endParaRPr sz="3200">
              <a:solidFill>
                <a:schemeClr val="dk2"/>
              </a:solidFill>
              <a:latin typeface="Montserrat ExtraBold"/>
              <a:ea typeface="Montserrat ExtraBold"/>
              <a:cs typeface="Montserrat ExtraBold"/>
              <a:sym typeface="Montserrat ExtraBold"/>
            </a:endParaRPr>
          </a:p>
        </p:txBody>
      </p:sp>
      <p:sp>
        <p:nvSpPr>
          <p:cNvPr id="1020" name="Google Shape;1020;p83"/>
          <p:cNvSpPr txBox="1"/>
          <p:nvPr/>
        </p:nvSpPr>
        <p:spPr>
          <a:xfrm>
            <a:off x="5082400" y="4606625"/>
            <a:ext cx="1952100" cy="314100"/>
          </a:xfrm>
          <a:prstGeom prst="rect">
            <a:avLst/>
          </a:prstGeom>
          <a:noFill/>
          <a:ln>
            <a:noFill/>
          </a:ln>
        </p:spPr>
        <p:txBody>
          <a:bodyPr anchorCtr="0" anchor="t" bIns="0" lIns="0" spcFirstLastPara="1" rIns="0" wrap="square" tIns="0">
            <a:spAutoFit/>
          </a:bodyPr>
          <a:lstStyle/>
          <a:p>
            <a:pPr indent="0" lvl="0" marL="0" rtl="0" algn="just">
              <a:lnSpc>
                <a:spcPct val="155034"/>
              </a:lnSpc>
              <a:spcBef>
                <a:spcPts val="0"/>
              </a:spcBef>
              <a:spcAft>
                <a:spcPts val="0"/>
              </a:spcAft>
              <a:buClr>
                <a:schemeClr val="dk1"/>
              </a:buClr>
              <a:buFont typeface="Arial"/>
              <a:buNone/>
            </a:pPr>
            <a:r>
              <a:rPr lang="id" sz="800">
                <a:solidFill>
                  <a:schemeClr val="dk1"/>
                </a:solidFill>
                <a:latin typeface="Montserrat"/>
                <a:ea typeface="Montserrat"/>
                <a:cs typeface="Montserrat"/>
                <a:sym typeface="Montserrat"/>
              </a:rPr>
              <a:t>www.linkedin.com/in/arizabdulhanan</a:t>
            </a:r>
            <a:endParaRPr sz="700">
              <a:solidFill>
                <a:schemeClr val="dk1"/>
              </a:solidFill>
            </a:endParaRPr>
          </a:p>
          <a:p>
            <a:pPr indent="0" lvl="0" marL="0" marR="0" rtl="0" algn="just">
              <a:lnSpc>
                <a:spcPct val="155034"/>
              </a:lnSpc>
              <a:spcBef>
                <a:spcPts val="0"/>
              </a:spcBef>
              <a:spcAft>
                <a:spcPts val="0"/>
              </a:spcAft>
              <a:buNone/>
            </a:pPr>
            <a:r>
              <a:t/>
            </a:r>
            <a:endParaRPr sz="800">
              <a:latin typeface="Montserrat"/>
              <a:ea typeface="Montserrat"/>
              <a:cs typeface="Montserrat"/>
              <a:sym typeface="Montserrat"/>
            </a:endParaRPr>
          </a:p>
        </p:txBody>
      </p:sp>
      <p:sp>
        <p:nvSpPr>
          <p:cNvPr id="1021" name="Google Shape;1021;p83"/>
          <p:cNvSpPr txBox="1"/>
          <p:nvPr/>
        </p:nvSpPr>
        <p:spPr>
          <a:xfrm>
            <a:off x="5082394" y="44408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Linkedin</a:t>
            </a:r>
            <a:endParaRPr sz="700"/>
          </a:p>
        </p:txBody>
      </p:sp>
      <p:sp>
        <p:nvSpPr>
          <p:cNvPr id="1022" name="Google Shape;1022;p83"/>
          <p:cNvSpPr txBox="1"/>
          <p:nvPr/>
        </p:nvSpPr>
        <p:spPr>
          <a:xfrm>
            <a:off x="7520794" y="4440802"/>
            <a:ext cx="13629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b="1" lang="id" sz="800">
                <a:latin typeface="Montserrat"/>
                <a:ea typeface="Montserrat"/>
                <a:cs typeface="Montserrat"/>
                <a:sym typeface="Montserrat"/>
              </a:rPr>
              <a:t>Link</a:t>
            </a:r>
            <a:endParaRPr sz="700"/>
          </a:p>
        </p:txBody>
      </p:sp>
      <p:sp>
        <p:nvSpPr>
          <p:cNvPr id="1023" name="Google Shape;1023;p83"/>
          <p:cNvSpPr txBox="1"/>
          <p:nvPr/>
        </p:nvSpPr>
        <p:spPr>
          <a:xfrm>
            <a:off x="7520800" y="4606625"/>
            <a:ext cx="1952100" cy="123000"/>
          </a:xfrm>
          <a:prstGeom prst="rect">
            <a:avLst/>
          </a:prstGeom>
          <a:noFill/>
          <a:ln>
            <a:noFill/>
          </a:ln>
        </p:spPr>
        <p:txBody>
          <a:bodyPr anchorCtr="0" anchor="t" bIns="0" lIns="0" spcFirstLastPara="1" rIns="0" wrap="square" tIns="0">
            <a:spAutoFit/>
          </a:bodyPr>
          <a:lstStyle/>
          <a:p>
            <a:pPr indent="0" lvl="0" marL="0" marR="0" rtl="0" algn="just">
              <a:lnSpc>
                <a:spcPct val="155034"/>
              </a:lnSpc>
              <a:spcBef>
                <a:spcPts val="0"/>
              </a:spcBef>
              <a:spcAft>
                <a:spcPts val="0"/>
              </a:spcAft>
              <a:buNone/>
            </a:pPr>
            <a:r>
              <a:rPr i="1" lang="id" sz="800" u="sng">
                <a:solidFill>
                  <a:schemeClr val="hlink"/>
                </a:solidFill>
                <a:latin typeface="Montserrat"/>
                <a:ea typeface="Montserrat"/>
                <a:cs typeface="Montserrat"/>
                <a:sym typeface="Montserrat"/>
                <a:hlinkClick r:id="rId3"/>
              </a:rPr>
              <a:t>Google Collab Link</a:t>
            </a:r>
            <a:endParaRPr i="1" sz="80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41"/>
          <p:cNvGrpSpPr/>
          <p:nvPr/>
        </p:nvGrpSpPr>
        <p:grpSpPr>
          <a:xfrm>
            <a:off x="-4439363" y="-1097358"/>
            <a:ext cx="6127207" cy="6240872"/>
            <a:chOff x="0" y="0"/>
            <a:chExt cx="832094" cy="847530"/>
          </a:xfrm>
        </p:grpSpPr>
        <p:sp>
          <p:nvSpPr>
            <p:cNvPr id="329" name="Google Shape;329;p41"/>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330" name="Google Shape;330;p41"/>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1" name="Google Shape;331;p41"/>
          <p:cNvGrpSpPr/>
          <p:nvPr/>
        </p:nvGrpSpPr>
        <p:grpSpPr>
          <a:xfrm>
            <a:off x="7932038" y="1698031"/>
            <a:ext cx="3179105" cy="3179105"/>
            <a:chOff x="0" y="0"/>
            <a:chExt cx="812800" cy="812800"/>
          </a:xfrm>
        </p:grpSpPr>
        <p:sp>
          <p:nvSpPr>
            <p:cNvPr id="332" name="Google Shape;332;p41"/>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333" name="Google Shape;333;p41"/>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4" name="Google Shape;334;p41"/>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sz="3200">
              <a:solidFill>
                <a:schemeClr val="dk2"/>
              </a:solidFill>
              <a:latin typeface="Montserrat ExtraBold"/>
              <a:ea typeface="Montserrat ExtraBold"/>
              <a:cs typeface="Montserrat ExtraBold"/>
              <a:sym typeface="Montserrat ExtraBold"/>
            </a:endParaRPr>
          </a:p>
        </p:txBody>
      </p:sp>
      <p:grpSp>
        <p:nvGrpSpPr>
          <p:cNvPr id="335" name="Google Shape;335;p41"/>
          <p:cNvGrpSpPr/>
          <p:nvPr/>
        </p:nvGrpSpPr>
        <p:grpSpPr>
          <a:xfrm>
            <a:off x="7820536" y="2205723"/>
            <a:ext cx="3179105" cy="3179105"/>
            <a:chOff x="0" y="0"/>
            <a:chExt cx="812800" cy="812800"/>
          </a:xfrm>
        </p:grpSpPr>
        <p:sp>
          <p:nvSpPr>
            <p:cNvPr id="336" name="Google Shape;336;p41"/>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337" name="Google Shape;337;p41"/>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8" name="Google Shape;338;p41"/>
          <p:cNvSpPr txBox="1"/>
          <p:nvPr/>
        </p:nvSpPr>
        <p:spPr>
          <a:xfrm>
            <a:off x="2221234" y="1542059"/>
            <a:ext cx="5900100" cy="200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id" sz="1300">
                <a:solidFill>
                  <a:schemeClr val="accent1"/>
                </a:solidFill>
                <a:latin typeface="Montserrat"/>
                <a:ea typeface="Montserrat"/>
                <a:cs typeface="Montserrat"/>
                <a:sym typeface="Montserrat"/>
              </a:rPr>
              <a:t>Removed typo data</a:t>
            </a:r>
            <a:endParaRPr b="1" sz="1300">
              <a:solidFill>
                <a:schemeClr val="accent1"/>
              </a:solidFill>
              <a:latin typeface="Montserrat"/>
              <a:ea typeface="Montserrat"/>
              <a:cs typeface="Montserrat"/>
              <a:sym typeface="Montserrat"/>
            </a:endParaRPr>
          </a:p>
        </p:txBody>
      </p:sp>
      <p:pic>
        <p:nvPicPr>
          <p:cNvPr id="339" name="Google Shape;339;p41"/>
          <p:cNvPicPr preferRelativeResize="0"/>
          <p:nvPr/>
        </p:nvPicPr>
        <p:blipFill>
          <a:blip r:embed="rId3">
            <a:alphaModFix/>
          </a:blip>
          <a:stretch>
            <a:fillRect/>
          </a:stretch>
        </p:blipFill>
        <p:spPr>
          <a:xfrm>
            <a:off x="1611649" y="2125325"/>
            <a:ext cx="2514375" cy="2332375"/>
          </a:xfrm>
          <a:prstGeom prst="rect">
            <a:avLst/>
          </a:prstGeom>
          <a:noFill/>
          <a:ln>
            <a:noFill/>
          </a:ln>
        </p:spPr>
      </p:pic>
      <p:sp>
        <p:nvSpPr>
          <p:cNvPr id="340" name="Google Shape;340;p41"/>
          <p:cNvSpPr txBox="1"/>
          <p:nvPr/>
        </p:nvSpPr>
        <p:spPr>
          <a:xfrm>
            <a:off x="4465975" y="2112075"/>
            <a:ext cx="31971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solidFill>
                  <a:schemeClr val="accent1"/>
                </a:solidFill>
                <a:latin typeface="Montserrat"/>
                <a:ea typeface="Montserrat"/>
                <a:cs typeface="Montserrat"/>
                <a:sym typeface="Montserrat"/>
              </a:rPr>
              <a:t>After checking, we found some typo data in the dataset. We can not found ‘XYZ’ value on account_activity_level column and ‘F’ value on customer_value_level column in data dictionary. So, it needs to be removed because there is no strong reason to replace the data with other data, and also to avoid misleading.</a:t>
            </a:r>
            <a:endParaRPr sz="1300">
              <a:solidFill>
                <a:schemeClr val="accen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42"/>
          <p:cNvGrpSpPr/>
          <p:nvPr/>
        </p:nvGrpSpPr>
        <p:grpSpPr>
          <a:xfrm>
            <a:off x="-4439363" y="-1097358"/>
            <a:ext cx="6127207" cy="6240872"/>
            <a:chOff x="0" y="0"/>
            <a:chExt cx="832094" cy="847530"/>
          </a:xfrm>
        </p:grpSpPr>
        <p:sp>
          <p:nvSpPr>
            <p:cNvPr id="350" name="Google Shape;350;p42"/>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351" name="Google Shape;351;p42"/>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2" name="Google Shape;352;p42"/>
          <p:cNvGrpSpPr/>
          <p:nvPr/>
        </p:nvGrpSpPr>
        <p:grpSpPr>
          <a:xfrm>
            <a:off x="7932038" y="1698031"/>
            <a:ext cx="3179105" cy="3179105"/>
            <a:chOff x="0" y="0"/>
            <a:chExt cx="812800" cy="812800"/>
          </a:xfrm>
        </p:grpSpPr>
        <p:sp>
          <p:nvSpPr>
            <p:cNvPr id="353" name="Google Shape;353;p42"/>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354" name="Google Shape;354;p42"/>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5" name="Google Shape;355;p42"/>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sz="3200">
              <a:solidFill>
                <a:schemeClr val="dk2"/>
              </a:solidFill>
              <a:latin typeface="Montserrat ExtraBold"/>
              <a:ea typeface="Montserrat ExtraBold"/>
              <a:cs typeface="Montserrat ExtraBold"/>
              <a:sym typeface="Montserrat ExtraBold"/>
            </a:endParaRPr>
          </a:p>
        </p:txBody>
      </p:sp>
      <p:grpSp>
        <p:nvGrpSpPr>
          <p:cNvPr id="356" name="Google Shape;356;p42"/>
          <p:cNvGrpSpPr/>
          <p:nvPr/>
        </p:nvGrpSpPr>
        <p:grpSpPr>
          <a:xfrm>
            <a:off x="7820536" y="2205723"/>
            <a:ext cx="3179105" cy="3179105"/>
            <a:chOff x="0" y="0"/>
            <a:chExt cx="812800" cy="812800"/>
          </a:xfrm>
        </p:grpSpPr>
        <p:sp>
          <p:nvSpPr>
            <p:cNvPr id="357" name="Google Shape;357;p42"/>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358" name="Google Shape;358;p42"/>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9" name="Google Shape;359;p42"/>
          <p:cNvSpPr txBox="1"/>
          <p:nvPr/>
        </p:nvSpPr>
        <p:spPr>
          <a:xfrm>
            <a:off x="2221234" y="1542059"/>
            <a:ext cx="5900100" cy="200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id" sz="1300">
                <a:solidFill>
                  <a:schemeClr val="accent1"/>
                </a:solidFill>
                <a:latin typeface="Montserrat"/>
                <a:ea typeface="Montserrat"/>
                <a:cs typeface="Montserrat"/>
                <a:sym typeface="Montserrat"/>
              </a:rPr>
              <a:t>Treat duplicates</a:t>
            </a:r>
            <a:endParaRPr b="1" sz="1300">
              <a:solidFill>
                <a:schemeClr val="accent1"/>
              </a:solidFill>
              <a:latin typeface="Montserrat"/>
              <a:ea typeface="Montserrat"/>
              <a:cs typeface="Montserrat"/>
              <a:sym typeface="Montserrat"/>
            </a:endParaRPr>
          </a:p>
        </p:txBody>
      </p:sp>
      <p:sp>
        <p:nvSpPr>
          <p:cNvPr id="360" name="Google Shape;360;p42"/>
          <p:cNvSpPr txBox="1"/>
          <p:nvPr/>
        </p:nvSpPr>
        <p:spPr>
          <a:xfrm>
            <a:off x="4465975" y="2112075"/>
            <a:ext cx="31971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solidFill>
                  <a:schemeClr val="accent1"/>
                </a:solidFill>
                <a:latin typeface="Montserrat"/>
                <a:ea typeface="Montserrat"/>
                <a:cs typeface="Montserrat"/>
                <a:sym typeface="Montserrat"/>
              </a:rPr>
              <a:t>After checking, we found there is 144 rows duplicates data in total related to account_id that is not unique. So, it need to be removed because we only need one unique row from the duplicates. This is to ensure data quality, optimize analysis, and maintain the accuracy and reliability of insights derived from the data</a:t>
            </a:r>
            <a:endParaRPr sz="1300">
              <a:solidFill>
                <a:schemeClr val="accent1"/>
              </a:solidFill>
              <a:latin typeface="Montserrat"/>
              <a:ea typeface="Montserrat"/>
              <a:cs typeface="Montserrat"/>
              <a:sym typeface="Montserrat"/>
            </a:endParaRPr>
          </a:p>
        </p:txBody>
      </p:sp>
      <p:pic>
        <p:nvPicPr>
          <p:cNvPr id="361" name="Google Shape;361;p42"/>
          <p:cNvPicPr preferRelativeResize="0"/>
          <p:nvPr/>
        </p:nvPicPr>
        <p:blipFill>
          <a:blip r:embed="rId3">
            <a:alphaModFix/>
          </a:blip>
          <a:stretch>
            <a:fillRect/>
          </a:stretch>
        </p:blipFill>
        <p:spPr>
          <a:xfrm>
            <a:off x="2262200" y="1902075"/>
            <a:ext cx="1178400" cy="3026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43"/>
          <p:cNvGrpSpPr/>
          <p:nvPr/>
        </p:nvGrpSpPr>
        <p:grpSpPr>
          <a:xfrm>
            <a:off x="-4439363" y="-1097358"/>
            <a:ext cx="6127207" cy="6240872"/>
            <a:chOff x="0" y="0"/>
            <a:chExt cx="832094" cy="847530"/>
          </a:xfrm>
        </p:grpSpPr>
        <p:sp>
          <p:nvSpPr>
            <p:cNvPr id="371" name="Google Shape;371;p43"/>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372" name="Google Shape;372;p43"/>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3" name="Google Shape;373;p43"/>
          <p:cNvGrpSpPr/>
          <p:nvPr/>
        </p:nvGrpSpPr>
        <p:grpSpPr>
          <a:xfrm>
            <a:off x="7932038" y="1698031"/>
            <a:ext cx="3179105" cy="3179105"/>
            <a:chOff x="0" y="0"/>
            <a:chExt cx="812800" cy="812800"/>
          </a:xfrm>
        </p:grpSpPr>
        <p:sp>
          <p:nvSpPr>
            <p:cNvPr id="374" name="Google Shape;374;p43"/>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375" name="Google Shape;375;p43"/>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6" name="Google Shape;376;p43"/>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sz="3200">
              <a:solidFill>
                <a:schemeClr val="dk2"/>
              </a:solidFill>
              <a:latin typeface="Montserrat ExtraBold"/>
              <a:ea typeface="Montserrat ExtraBold"/>
              <a:cs typeface="Montserrat ExtraBold"/>
              <a:sym typeface="Montserrat ExtraBold"/>
            </a:endParaRPr>
          </a:p>
        </p:txBody>
      </p:sp>
      <p:grpSp>
        <p:nvGrpSpPr>
          <p:cNvPr id="377" name="Google Shape;377;p43"/>
          <p:cNvGrpSpPr/>
          <p:nvPr/>
        </p:nvGrpSpPr>
        <p:grpSpPr>
          <a:xfrm>
            <a:off x="7820536" y="2205723"/>
            <a:ext cx="3179105" cy="3179105"/>
            <a:chOff x="0" y="0"/>
            <a:chExt cx="812800" cy="812800"/>
          </a:xfrm>
        </p:grpSpPr>
        <p:sp>
          <p:nvSpPr>
            <p:cNvPr id="378" name="Google Shape;378;p43"/>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379" name="Google Shape;379;p43"/>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0" name="Google Shape;380;p43"/>
          <p:cNvSpPr txBox="1"/>
          <p:nvPr/>
        </p:nvSpPr>
        <p:spPr>
          <a:xfrm>
            <a:off x="2221234" y="1542059"/>
            <a:ext cx="5900100" cy="200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id" sz="1300">
                <a:solidFill>
                  <a:schemeClr val="accent1"/>
                </a:solidFill>
                <a:latin typeface="Montserrat"/>
                <a:ea typeface="Montserrat"/>
                <a:cs typeface="Montserrat"/>
                <a:sym typeface="Montserrat"/>
              </a:rPr>
              <a:t>Treat missing values</a:t>
            </a:r>
            <a:endParaRPr b="1" sz="1300">
              <a:solidFill>
                <a:schemeClr val="accent1"/>
              </a:solidFill>
              <a:latin typeface="Montserrat"/>
              <a:ea typeface="Montserrat"/>
              <a:cs typeface="Montserrat"/>
              <a:sym typeface="Montserrat"/>
            </a:endParaRPr>
          </a:p>
        </p:txBody>
      </p:sp>
      <p:sp>
        <p:nvSpPr>
          <p:cNvPr id="381" name="Google Shape;381;p43"/>
          <p:cNvSpPr txBox="1"/>
          <p:nvPr/>
        </p:nvSpPr>
        <p:spPr>
          <a:xfrm>
            <a:off x="4465975" y="2112075"/>
            <a:ext cx="31971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accent1"/>
                </a:solidFill>
                <a:latin typeface="Montserrat"/>
                <a:ea typeface="Montserrat"/>
                <a:cs typeface="Montserrat"/>
                <a:sym typeface="Montserrat"/>
              </a:rPr>
              <a:t>After checking, we found there is 735  rows that have missing value on column avg_sales_L36M. Because we can find out how to fill that missing by looking at minimum value of month_since_last_sales column from all rows that have missing value is 39, which means the missing value in the avg_sales_L36M column refers to customers with no active transactions for the last 36 months. So, the missing value can we replace with 0 or no active transactions.</a:t>
            </a:r>
            <a:endParaRPr sz="1200">
              <a:solidFill>
                <a:schemeClr val="accent1"/>
              </a:solidFill>
              <a:latin typeface="Montserrat"/>
              <a:ea typeface="Montserrat"/>
              <a:cs typeface="Montserrat"/>
              <a:sym typeface="Montserrat"/>
            </a:endParaRPr>
          </a:p>
        </p:txBody>
      </p:sp>
      <p:pic>
        <p:nvPicPr>
          <p:cNvPr id="382" name="Google Shape;382;p43"/>
          <p:cNvPicPr preferRelativeResize="0"/>
          <p:nvPr/>
        </p:nvPicPr>
        <p:blipFill>
          <a:blip r:embed="rId3">
            <a:alphaModFix/>
          </a:blip>
          <a:stretch>
            <a:fillRect/>
          </a:stretch>
        </p:blipFill>
        <p:spPr>
          <a:xfrm>
            <a:off x="1916444" y="1818359"/>
            <a:ext cx="1895186" cy="30965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44"/>
          <p:cNvGrpSpPr/>
          <p:nvPr/>
        </p:nvGrpSpPr>
        <p:grpSpPr>
          <a:xfrm>
            <a:off x="-4439363" y="-1097358"/>
            <a:ext cx="6127207" cy="6240872"/>
            <a:chOff x="0" y="0"/>
            <a:chExt cx="832094" cy="847530"/>
          </a:xfrm>
        </p:grpSpPr>
        <p:sp>
          <p:nvSpPr>
            <p:cNvPr id="392" name="Google Shape;392;p44"/>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393" name="Google Shape;393;p44"/>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4" name="Google Shape;394;p44"/>
          <p:cNvGrpSpPr/>
          <p:nvPr/>
        </p:nvGrpSpPr>
        <p:grpSpPr>
          <a:xfrm>
            <a:off x="7932038" y="1698031"/>
            <a:ext cx="3179105" cy="3179105"/>
            <a:chOff x="0" y="0"/>
            <a:chExt cx="812800" cy="812800"/>
          </a:xfrm>
        </p:grpSpPr>
        <p:sp>
          <p:nvSpPr>
            <p:cNvPr id="395" name="Google Shape;395;p44"/>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396" name="Google Shape;396;p44"/>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7" name="Google Shape;397;p44"/>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sz="3200">
              <a:solidFill>
                <a:schemeClr val="dk2"/>
              </a:solidFill>
              <a:latin typeface="Montserrat ExtraBold"/>
              <a:ea typeface="Montserrat ExtraBold"/>
              <a:cs typeface="Montserrat ExtraBold"/>
              <a:sym typeface="Montserrat ExtraBold"/>
            </a:endParaRPr>
          </a:p>
        </p:txBody>
      </p:sp>
      <p:grpSp>
        <p:nvGrpSpPr>
          <p:cNvPr id="398" name="Google Shape;398;p44"/>
          <p:cNvGrpSpPr/>
          <p:nvPr/>
        </p:nvGrpSpPr>
        <p:grpSpPr>
          <a:xfrm>
            <a:off x="7820536" y="2205723"/>
            <a:ext cx="3179105" cy="3179105"/>
            <a:chOff x="0" y="0"/>
            <a:chExt cx="812800" cy="812800"/>
          </a:xfrm>
        </p:grpSpPr>
        <p:sp>
          <p:nvSpPr>
            <p:cNvPr id="399" name="Google Shape;399;p44"/>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400" name="Google Shape;400;p44"/>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1" name="Google Shape;401;p44"/>
          <p:cNvSpPr txBox="1"/>
          <p:nvPr/>
        </p:nvSpPr>
        <p:spPr>
          <a:xfrm>
            <a:off x="2221234" y="1542059"/>
            <a:ext cx="5900100" cy="200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id" sz="1300">
                <a:solidFill>
                  <a:schemeClr val="accent1"/>
                </a:solidFill>
                <a:latin typeface="Montserrat"/>
                <a:ea typeface="Montserrat"/>
                <a:cs typeface="Montserrat"/>
                <a:sym typeface="Montserrat"/>
              </a:rPr>
              <a:t>Convert data type</a:t>
            </a:r>
            <a:endParaRPr b="1" sz="1300">
              <a:solidFill>
                <a:schemeClr val="accent1"/>
              </a:solidFill>
              <a:latin typeface="Montserrat"/>
              <a:ea typeface="Montserrat"/>
              <a:cs typeface="Montserrat"/>
              <a:sym typeface="Montserrat"/>
            </a:endParaRPr>
          </a:p>
        </p:txBody>
      </p:sp>
      <p:sp>
        <p:nvSpPr>
          <p:cNvPr id="402" name="Google Shape;402;p44"/>
          <p:cNvSpPr txBox="1"/>
          <p:nvPr/>
        </p:nvSpPr>
        <p:spPr>
          <a:xfrm>
            <a:off x="4465975" y="2112075"/>
            <a:ext cx="31971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solidFill>
                  <a:schemeClr val="accent1"/>
                </a:solidFill>
                <a:latin typeface="Montserrat"/>
                <a:ea typeface="Montserrat"/>
                <a:cs typeface="Montserrat"/>
                <a:sym typeface="Montserrat"/>
              </a:rPr>
              <a:t>After checking, we found account_id, MOB, and birth_date is not in the right data type for doing calculation or else. </a:t>
            </a:r>
            <a:endParaRPr sz="1300">
              <a:solidFill>
                <a:schemeClr val="accent1"/>
              </a:solidFill>
              <a:latin typeface="Montserrat"/>
              <a:ea typeface="Montserrat"/>
              <a:cs typeface="Montserrat"/>
              <a:sym typeface="Montserrat"/>
            </a:endParaRPr>
          </a:p>
        </p:txBody>
      </p:sp>
      <p:pic>
        <p:nvPicPr>
          <p:cNvPr id="403" name="Google Shape;403;p44"/>
          <p:cNvPicPr preferRelativeResize="0"/>
          <p:nvPr/>
        </p:nvPicPr>
        <p:blipFill>
          <a:blip r:embed="rId3">
            <a:alphaModFix/>
          </a:blip>
          <a:stretch>
            <a:fillRect/>
          </a:stretch>
        </p:blipFill>
        <p:spPr>
          <a:xfrm>
            <a:off x="1535450" y="2199349"/>
            <a:ext cx="2854650" cy="211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45"/>
          <p:cNvGrpSpPr/>
          <p:nvPr/>
        </p:nvGrpSpPr>
        <p:grpSpPr>
          <a:xfrm>
            <a:off x="-4439363" y="-1097358"/>
            <a:ext cx="6127207" cy="6240872"/>
            <a:chOff x="0" y="0"/>
            <a:chExt cx="832094" cy="847530"/>
          </a:xfrm>
        </p:grpSpPr>
        <p:sp>
          <p:nvSpPr>
            <p:cNvPr id="413" name="Google Shape;413;p45"/>
            <p:cNvSpPr/>
            <p:nvPr/>
          </p:nvSpPr>
          <p:spPr>
            <a:xfrm>
              <a:off x="0" y="0"/>
              <a:ext cx="832094" cy="847530"/>
            </a:xfrm>
            <a:custGeom>
              <a:rect b="b" l="l" r="r" t="t"/>
              <a:pathLst>
                <a:path extrusionOk="0" h="847530" w="832094">
                  <a:moveTo>
                    <a:pt x="416047" y="0"/>
                  </a:moveTo>
                  <a:lnTo>
                    <a:pt x="832094" y="323727"/>
                  </a:lnTo>
                  <a:lnTo>
                    <a:pt x="673179" y="847530"/>
                  </a:lnTo>
                  <a:lnTo>
                    <a:pt x="158916" y="847530"/>
                  </a:lnTo>
                  <a:lnTo>
                    <a:pt x="0" y="323727"/>
                  </a:lnTo>
                  <a:lnTo>
                    <a:pt x="416047" y="0"/>
                  </a:lnTo>
                  <a:close/>
                </a:path>
              </a:pathLst>
            </a:custGeom>
            <a:gradFill>
              <a:gsLst>
                <a:gs pos="0">
                  <a:srgbClr val="2FBAC2"/>
                </a:gs>
                <a:gs pos="100000">
                  <a:srgbClr val="005683"/>
                </a:gs>
              </a:gsLst>
              <a:lin ang="5400012" scaled="0"/>
            </a:gradFill>
            <a:ln>
              <a:noFill/>
            </a:ln>
          </p:spPr>
        </p:sp>
        <p:sp>
          <p:nvSpPr>
            <p:cNvPr id="414" name="Google Shape;414;p45"/>
            <p:cNvSpPr txBox="1"/>
            <p:nvPr/>
          </p:nvSpPr>
          <p:spPr>
            <a:xfrm>
              <a:off x="130015" y="173782"/>
              <a:ext cx="572100" cy="62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5" name="Google Shape;415;p45"/>
          <p:cNvGrpSpPr/>
          <p:nvPr/>
        </p:nvGrpSpPr>
        <p:grpSpPr>
          <a:xfrm>
            <a:off x="7932038" y="1698031"/>
            <a:ext cx="3179105" cy="3179105"/>
            <a:chOff x="0" y="0"/>
            <a:chExt cx="812800" cy="812800"/>
          </a:xfrm>
        </p:grpSpPr>
        <p:sp>
          <p:nvSpPr>
            <p:cNvPr id="416" name="Google Shape;416;p45"/>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FBAC2"/>
                </a:gs>
                <a:gs pos="100000">
                  <a:srgbClr val="005683"/>
                </a:gs>
              </a:gsLst>
              <a:lin ang="5400012" scaled="0"/>
            </a:gradFill>
            <a:ln>
              <a:noFill/>
            </a:ln>
          </p:spPr>
        </p:sp>
        <p:sp>
          <p:nvSpPr>
            <p:cNvPr id="417" name="Google Shape;417;p45"/>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8" name="Google Shape;418;p45"/>
          <p:cNvSpPr txBox="1"/>
          <p:nvPr/>
        </p:nvSpPr>
        <p:spPr>
          <a:xfrm>
            <a:off x="2160825" y="955075"/>
            <a:ext cx="59001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600"/>
              <a:buNone/>
            </a:pPr>
            <a:r>
              <a:rPr lang="id" sz="3200">
                <a:solidFill>
                  <a:schemeClr val="dk2"/>
                </a:solidFill>
                <a:latin typeface="Montserrat ExtraBold"/>
                <a:ea typeface="Montserrat ExtraBold"/>
                <a:cs typeface="Montserrat ExtraBold"/>
                <a:sym typeface="Montserrat ExtraBold"/>
              </a:rPr>
              <a:t>Data Preparation</a:t>
            </a:r>
            <a:endParaRPr sz="3200">
              <a:solidFill>
                <a:schemeClr val="dk2"/>
              </a:solidFill>
              <a:latin typeface="Montserrat ExtraBold"/>
              <a:ea typeface="Montserrat ExtraBold"/>
              <a:cs typeface="Montserrat ExtraBold"/>
              <a:sym typeface="Montserrat ExtraBold"/>
            </a:endParaRPr>
          </a:p>
        </p:txBody>
      </p:sp>
      <p:grpSp>
        <p:nvGrpSpPr>
          <p:cNvPr id="419" name="Google Shape;419;p45"/>
          <p:cNvGrpSpPr/>
          <p:nvPr/>
        </p:nvGrpSpPr>
        <p:grpSpPr>
          <a:xfrm>
            <a:off x="7820536" y="2205723"/>
            <a:ext cx="3179105" cy="3179105"/>
            <a:chOff x="0" y="0"/>
            <a:chExt cx="812800" cy="812800"/>
          </a:xfrm>
        </p:grpSpPr>
        <p:sp>
          <p:nvSpPr>
            <p:cNvPr id="420" name="Google Shape;420;p45"/>
            <p:cNvSpPr/>
            <p:nvPr/>
          </p:nvSpPr>
          <p:spPr>
            <a:xfrm>
              <a:off x="0" y="0"/>
              <a:ext cx="812800" cy="812800"/>
            </a:xfrm>
            <a:custGeom>
              <a:rect b="b" l="l" r="r" t="t"/>
              <a:pathLst>
                <a:path extrusionOk="0" h="812800" w="812800">
                  <a:moveTo>
                    <a:pt x="406400" y="0"/>
                  </a:moveTo>
                  <a:lnTo>
                    <a:pt x="812800" y="310462"/>
                  </a:lnTo>
                  <a:lnTo>
                    <a:pt x="657569" y="812800"/>
                  </a:lnTo>
                  <a:lnTo>
                    <a:pt x="155231" y="812800"/>
                  </a:lnTo>
                  <a:lnTo>
                    <a:pt x="0" y="310462"/>
                  </a:lnTo>
                  <a:lnTo>
                    <a:pt x="406400" y="0"/>
                  </a:lnTo>
                  <a:close/>
                </a:path>
              </a:pathLst>
            </a:custGeom>
            <a:gradFill>
              <a:gsLst>
                <a:gs pos="0">
                  <a:srgbClr val="294EAE"/>
                </a:gs>
                <a:gs pos="100000">
                  <a:srgbClr val="132041"/>
                </a:gs>
              </a:gsLst>
              <a:lin ang="5400012" scaled="0"/>
            </a:gradFill>
            <a:ln>
              <a:noFill/>
            </a:ln>
          </p:spPr>
        </p:sp>
        <p:sp>
          <p:nvSpPr>
            <p:cNvPr id="421" name="Google Shape;421;p45"/>
            <p:cNvSpPr txBox="1"/>
            <p:nvPr/>
          </p:nvSpPr>
          <p:spPr>
            <a:xfrm>
              <a:off x="127000" y="165100"/>
              <a:ext cx="558900" cy="597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2" name="Google Shape;422;p45"/>
          <p:cNvSpPr txBox="1"/>
          <p:nvPr/>
        </p:nvSpPr>
        <p:spPr>
          <a:xfrm>
            <a:off x="2221234" y="1542059"/>
            <a:ext cx="5900100" cy="200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id" sz="1300">
                <a:solidFill>
                  <a:schemeClr val="accent1"/>
                </a:solidFill>
                <a:latin typeface="Montserrat"/>
                <a:ea typeface="Montserrat"/>
                <a:cs typeface="Montserrat"/>
                <a:sym typeface="Montserrat"/>
              </a:rPr>
              <a:t>Remove client with age &lt; 21</a:t>
            </a:r>
            <a:endParaRPr b="1" sz="1300">
              <a:solidFill>
                <a:schemeClr val="accent1"/>
              </a:solidFill>
              <a:latin typeface="Montserrat"/>
              <a:ea typeface="Montserrat"/>
              <a:cs typeface="Montserrat"/>
              <a:sym typeface="Montserrat"/>
            </a:endParaRPr>
          </a:p>
        </p:txBody>
      </p:sp>
      <p:sp>
        <p:nvSpPr>
          <p:cNvPr id="423" name="Google Shape;423;p45"/>
          <p:cNvSpPr txBox="1"/>
          <p:nvPr/>
        </p:nvSpPr>
        <p:spPr>
          <a:xfrm>
            <a:off x="4465975" y="2112075"/>
            <a:ext cx="31971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solidFill>
                  <a:schemeClr val="accent1"/>
                </a:solidFill>
                <a:latin typeface="Montserrat"/>
                <a:ea typeface="Montserrat"/>
                <a:cs typeface="Montserrat"/>
                <a:sym typeface="Montserrat"/>
              </a:rPr>
              <a:t>After checking, we found only 12.358 clients who are over 21 years old according to the instructions of the question.</a:t>
            </a:r>
            <a:endParaRPr sz="1300">
              <a:solidFill>
                <a:schemeClr val="accent1"/>
              </a:solidFill>
              <a:latin typeface="Montserrat"/>
              <a:ea typeface="Montserrat"/>
              <a:cs typeface="Montserrat"/>
              <a:sym typeface="Montserrat"/>
            </a:endParaRPr>
          </a:p>
        </p:txBody>
      </p:sp>
      <p:pic>
        <p:nvPicPr>
          <p:cNvPr id="424" name="Google Shape;424;p45"/>
          <p:cNvPicPr preferRelativeResize="0"/>
          <p:nvPr/>
        </p:nvPicPr>
        <p:blipFill>
          <a:blip r:embed="rId3">
            <a:alphaModFix/>
          </a:blip>
          <a:stretch>
            <a:fillRect/>
          </a:stretch>
        </p:blipFill>
        <p:spPr>
          <a:xfrm>
            <a:off x="2233626" y="1802076"/>
            <a:ext cx="1245973" cy="307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00FABD"/>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